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16" r:id="rId3"/>
    <p:sldId id="257" r:id="rId4"/>
    <p:sldId id="258" r:id="rId5"/>
    <p:sldId id="259" r:id="rId6"/>
    <p:sldId id="451" r:id="rId7"/>
    <p:sldId id="260" r:id="rId8"/>
    <p:sldId id="47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4" r:id="rId25"/>
    <p:sldId id="472" r:id="rId26"/>
    <p:sldId id="277" r:id="rId27"/>
    <p:sldId id="459" r:id="rId28"/>
    <p:sldId id="309" r:id="rId29"/>
    <p:sldId id="288" r:id="rId30"/>
    <p:sldId id="289" r:id="rId31"/>
    <p:sldId id="278" r:id="rId32"/>
    <p:sldId id="291" r:id="rId33"/>
    <p:sldId id="292" r:id="rId34"/>
    <p:sldId id="314" r:id="rId35"/>
    <p:sldId id="452" r:id="rId36"/>
    <p:sldId id="360" r:id="rId37"/>
    <p:sldId id="281" r:id="rId38"/>
    <p:sldId id="456" r:id="rId39"/>
    <p:sldId id="457" r:id="rId40"/>
    <p:sldId id="295" r:id="rId41"/>
    <p:sldId id="296" r:id="rId42"/>
    <p:sldId id="297" r:id="rId43"/>
    <p:sldId id="298" r:id="rId44"/>
    <p:sldId id="464" r:id="rId45"/>
    <p:sldId id="450" r:id="rId46"/>
    <p:sldId id="463" r:id="rId47"/>
    <p:sldId id="476" r:id="rId48"/>
    <p:sldId id="454" r:id="rId49"/>
    <p:sldId id="468" r:id="rId50"/>
    <p:sldId id="453" r:id="rId51"/>
    <p:sldId id="412" r:id="rId52"/>
    <p:sldId id="474" r:id="rId53"/>
    <p:sldId id="458" r:id="rId54"/>
    <p:sldId id="465" r:id="rId55"/>
    <p:sldId id="448" r:id="rId56"/>
    <p:sldId id="306" r:id="rId57"/>
    <p:sldId id="304" r:id="rId58"/>
    <p:sldId id="307" r:id="rId59"/>
    <p:sldId id="303" r:id="rId60"/>
    <p:sldId id="460" r:id="rId61"/>
    <p:sldId id="305" r:id="rId62"/>
    <p:sldId id="461" r:id="rId63"/>
    <p:sldId id="469" r:id="rId64"/>
    <p:sldId id="471" r:id="rId65"/>
    <p:sldId id="462" r:id="rId66"/>
    <p:sldId id="47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5FF"/>
    <a:srgbClr val="ED2FFF"/>
    <a:srgbClr val="5EFFFC"/>
    <a:srgbClr val="55F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77358-3C2E-4A5A-BDD2-9D121BA4CC72}" v="17" dt="2023-03-28T00:51:23.912"/>
    <p1510:client id="{1FEE7F1B-B0CA-4582-A3F7-775637947940}" v="4" dt="2023-11-29T01:15:25.038"/>
    <p1510:client id="{230BF621-2314-4629-8EC2-B9B080EB881E}" v="15" dt="2023-06-28T16:44:14.905"/>
    <p1510:client id="{335EDF21-301D-484C-8D38-FE4BE71D66AA}" v="2" dt="2023-03-29T23:58:54.663"/>
    <p1510:client id="{78F5DEB6-D98A-4B47-83DA-549326E029A0}" v="17" dt="2022-10-27T01:28:41.878"/>
    <p1510:client id="{BE2C1322-91EF-4448-8DDB-E68AFA3AEAE9}" v="10" dt="2022-04-05T01:48:45.147"/>
    <p1510:client id="{C0A19AF4-A0A5-40F1-B9C3-AC24A77E6DE3}" v="20" dt="2023-10-25T01:25:24.078"/>
    <p1510:client id="{D72FA2C9-5255-467D-A1AE-5B4421682AF0}" v="4" dt="2023-10-20T00:41:00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2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Vanderjack" clId="Web-{335EDF21-301D-484C-8D38-FE4BE71D66AA}"/>
    <pc:docChg chg="addSld delSld">
      <pc:chgData name="Brian Vanderjack" userId="" providerId="" clId="Web-{335EDF21-301D-484C-8D38-FE4BE71D66AA}" dt="2023-03-29T23:58:54.663" v="1"/>
      <pc:docMkLst>
        <pc:docMk/>
      </pc:docMkLst>
      <pc:sldChg chg="new del">
        <pc:chgData name="Brian Vanderjack" userId="" providerId="" clId="Web-{335EDF21-301D-484C-8D38-FE4BE71D66AA}" dt="2023-03-29T23:58:54.663" v="1"/>
        <pc:sldMkLst>
          <pc:docMk/>
          <pc:sldMk cId="2197871146" sldId="477"/>
        </pc:sldMkLst>
      </pc:sldChg>
    </pc:docChg>
  </pc:docChgLst>
  <pc:docChgLst>
    <pc:chgData name="Brian Vanderjack" clId="Web-{C0A19AF4-A0A5-40F1-B9C3-AC24A77E6DE3}"/>
    <pc:docChg chg="modSld">
      <pc:chgData name="Brian Vanderjack" userId="" providerId="" clId="Web-{C0A19AF4-A0A5-40F1-B9C3-AC24A77E6DE3}" dt="2023-10-25T01:25:24.078" v="17" actId="20577"/>
      <pc:docMkLst>
        <pc:docMk/>
      </pc:docMkLst>
      <pc:sldChg chg="modSp">
        <pc:chgData name="Brian Vanderjack" userId="" providerId="" clId="Web-{C0A19AF4-A0A5-40F1-B9C3-AC24A77E6DE3}" dt="2023-10-24T23:57:07.782" v="7" actId="20577"/>
        <pc:sldMkLst>
          <pc:docMk/>
          <pc:sldMk cId="3710322730" sldId="278"/>
        </pc:sldMkLst>
        <pc:spChg chg="mod">
          <ac:chgData name="Brian Vanderjack" userId="" providerId="" clId="Web-{C0A19AF4-A0A5-40F1-B9C3-AC24A77E6DE3}" dt="2023-10-24T23:57:07.782" v="7" actId="20577"/>
          <ac:spMkLst>
            <pc:docMk/>
            <pc:sldMk cId="3710322730" sldId="278"/>
            <ac:spMk id="3" creationId="{80CCA8CD-D9DD-8643-9C89-A007B8911E97}"/>
          </ac:spMkLst>
        </pc:spChg>
      </pc:sldChg>
      <pc:sldChg chg="modSp">
        <pc:chgData name="Brian Vanderjack" userId="" providerId="" clId="Web-{C0A19AF4-A0A5-40F1-B9C3-AC24A77E6DE3}" dt="2023-10-25T01:23:32.685" v="13" actId="20577"/>
        <pc:sldMkLst>
          <pc:docMk/>
          <pc:sldMk cId="1485794322" sldId="305"/>
        </pc:sldMkLst>
        <pc:spChg chg="mod">
          <ac:chgData name="Brian Vanderjack" userId="" providerId="" clId="Web-{C0A19AF4-A0A5-40F1-B9C3-AC24A77E6DE3}" dt="2023-10-25T01:23:32.685" v="13" actId="20577"/>
          <ac:spMkLst>
            <pc:docMk/>
            <pc:sldMk cId="1485794322" sldId="305"/>
            <ac:spMk id="3" creationId="{C0542088-203B-47E7-9848-044293F5FC87}"/>
          </ac:spMkLst>
        </pc:spChg>
      </pc:sldChg>
      <pc:sldChg chg="modSp">
        <pc:chgData name="Brian Vanderjack" userId="" providerId="" clId="Web-{C0A19AF4-A0A5-40F1-B9C3-AC24A77E6DE3}" dt="2023-10-25T01:25:24.078" v="17" actId="20577"/>
        <pc:sldMkLst>
          <pc:docMk/>
          <pc:sldMk cId="471752361" sldId="469"/>
        </pc:sldMkLst>
        <pc:spChg chg="mod">
          <ac:chgData name="Brian Vanderjack" userId="" providerId="" clId="Web-{C0A19AF4-A0A5-40F1-B9C3-AC24A77E6DE3}" dt="2023-10-25T01:25:24.078" v="17" actId="20577"/>
          <ac:spMkLst>
            <pc:docMk/>
            <pc:sldMk cId="471752361" sldId="469"/>
            <ac:spMk id="7" creationId="{89850C79-DC77-704F-BEF0-54DF9806F015}"/>
          </ac:spMkLst>
        </pc:spChg>
      </pc:sldChg>
    </pc:docChg>
  </pc:docChgLst>
  <pc:docChgLst>
    <pc:chgData name="Brian Vanderjack" clId="Web-{D72FA2C9-5255-467D-A1AE-5B4421682AF0}"/>
    <pc:docChg chg="sldOrd">
      <pc:chgData name="Brian Vanderjack" userId="" providerId="" clId="Web-{D72FA2C9-5255-467D-A1AE-5B4421682AF0}" dt="2023-10-20T00:41:00.940" v="3"/>
      <pc:docMkLst>
        <pc:docMk/>
      </pc:docMkLst>
      <pc:sldChg chg="ord">
        <pc:chgData name="Brian Vanderjack" userId="" providerId="" clId="Web-{D72FA2C9-5255-467D-A1AE-5B4421682AF0}" dt="2023-10-20T00:40:58.097" v="2"/>
        <pc:sldMkLst>
          <pc:docMk/>
          <pc:sldMk cId="658008106" sldId="448"/>
        </pc:sldMkLst>
      </pc:sldChg>
      <pc:sldChg chg="ord">
        <pc:chgData name="Brian Vanderjack" userId="" providerId="" clId="Web-{D72FA2C9-5255-467D-A1AE-5B4421682AF0}" dt="2023-10-20T00:41:00.940" v="3"/>
        <pc:sldMkLst>
          <pc:docMk/>
          <pc:sldMk cId="965260643" sldId="465"/>
        </pc:sldMkLst>
      </pc:sldChg>
    </pc:docChg>
  </pc:docChgLst>
  <pc:docChgLst>
    <pc:chgData name="Brian Vanderjack" clId="Web-{1FEE7F1B-B0CA-4582-A3F7-775637947940}"/>
    <pc:docChg chg="modSld">
      <pc:chgData name="Brian Vanderjack" userId="" providerId="" clId="Web-{1FEE7F1B-B0CA-4582-A3F7-775637947940}" dt="2023-11-29T01:15:25.038" v="3" actId="20577"/>
      <pc:docMkLst>
        <pc:docMk/>
      </pc:docMkLst>
      <pc:sldChg chg="modSp">
        <pc:chgData name="Brian Vanderjack" userId="" providerId="" clId="Web-{1FEE7F1B-B0CA-4582-A3F7-775637947940}" dt="2023-11-29T01:15:25.038" v="3" actId="20577"/>
        <pc:sldMkLst>
          <pc:docMk/>
          <pc:sldMk cId="1954356333" sldId="475"/>
        </pc:sldMkLst>
        <pc:spChg chg="mod">
          <ac:chgData name="Brian Vanderjack" userId="" providerId="" clId="Web-{1FEE7F1B-B0CA-4582-A3F7-775637947940}" dt="2023-11-29T01:15:25.038" v="3" actId="20577"/>
          <ac:spMkLst>
            <pc:docMk/>
            <pc:sldMk cId="1954356333" sldId="475"/>
            <ac:spMk id="3" creationId="{F035E1A3-F399-4C47-ACE6-68A63152E60A}"/>
          </ac:spMkLst>
        </pc:spChg>
      </pc:sldChg>
    </pc:docChg>
  </pc:docChgLst>
  <pc:docChgLst>
    <pc:chgData name="Brian Vanderjack" clId="Web-{78F5DEB6-D98A-4B47-83DA-549326E029A0}"/>
    <pc:docChg chg="delSld modSld">
      <pc:chgData name="Brian Vanderjack" userId="" providerId="" clId="Web-{78F5DEB6-D98A-4B47-83DA-549326E029A0}" dt="2022-10-27T01:28:41.878" v="16" actId="20577"/>
      <pc:docMkLst>
        <pc:docMk/>
      </pc:docMkLst>
      <pc:sldChg chg="modSp">
        <pc:chgData name="Brian Vanderjack" userId="" providerId="" clId="Web-{78F5DEB6-D98A-4B47-83DA-549326E029A0}" dt="2022-10-27T01:27:44.751" v="10" actId="20577"/>
        <pc:sldMkLst>
          <pc:docMk/>
          <pc:sldMk cId="2688586994" sldId="412"/>
        </pc:sldMkLst>
        <pc:spChg chg="mod">
          <ac:chgData name="Brian Vanderjack" userId="" providerId="" clId="Web-{78F5DEB6-D98A-4B47-83DA-549326E029A0}" dt="2022-10-27T01:27:44.751" v="10" actId="20577"/>
          <ac:spMkLst>
            <pc:docMk/>
            <pc:sldMk cId="2688586994" sldId="412"/>
            <ac:spMk id="3" creationId="{B297ED0C-22B9-4799-8206-4BB567C87DA2}"/>
          </ac:spMkLst>
        </pc:spChg>
      </pc:sldChg>
      <pc:sldChg chg="del">
        <pc:chgData name="Brian Vanderjack" userId="" providerId="" clId="Web-{78F5DEB6-D98A-4B47-83DA-549326E029A0}" dt="2022-10-27T01:27:57.470" v="11"/>
        <pc:sldMkLst>
          <pc:docMk/>
          <pc:sldMk cId="2371801781" sldId="467"/>
        </pc:sldMkLst>
      </pc:sldChg>
      <pc:sldChg chg="modSp">
        <pc:chgData name="Brian Vanderjack" userId="" providerId="" clId="Web-{78F5DEB6-D98A-4B47-83DA-549326E029A0}" dt="2022-10-27T01:28:41.878" v="16" actId="20577"/>
        <pc:sldMkLst>
          <pc:docMk/>
          <pc:sldMk cId="2672576016" sldId="474"/>
        </pc:sldMkLst>
        <pc:spChg chg="mod">
          <ac:chgData name="Brian Vanderjack" userId="" providerId="" clId="Web-{78F5DEB6-D98A-4B47-83DA-549326E029A0}" dt="2022-10-27T01:28:41.878" v="16" actId="20577"/>
          <ac:spMkLst>
            <pc:docMk/>
            <pc:sldMk cId="2672576016" sldId="474"/>
            <ac:spMk id="2" creationId="{CC03FFAE-DD21-7247-AF98-F4C8F570A547}"/>
          </ac:spMkLst>
        </pc:spChg>
      </pc:sldChg>
    </pc:docChg>
  </pc:docChgLst>
  <pc:docChgLst>
    <pc:chgData name="Brian Vanderjack" clId="Web-{230BF621-2314-4629-8EC2-B9B080EB881E}"/>
    <pc:docChg chg="modSld">
      <pc:chgData name="Brian Vanderjack" userId="" providerId="" clId="Web-{230BF621-2314-4629-8EC2-B9B080EB881E}" dt="2023-06-28T16:44:14.905" v="14" actId="20577"/>
      <pc:docMkLst>
        <pc:docMk/>
      </pc:docMkLst>
      <pc:sldChg chg="modSp">
        <pc:chgData name="Brian Vanderjack" userId="" providerId="" clId="Web-{230BF621-2314-4629-8EC2-B9B080EB881E}" dt="2023-06-28T16:05:32.503" v="3" actId="20577"/>
        <pc:sldMkLst>
          <pc:docMk/>
          <pc:sldMk cId="3710322730" sldId="278"/>
        </pc:sldMkLst>
        <pc:spChg chg="mod">
          <ac:chgData name="Brian Vanderjack" userId="" providerId="" clId="Web-{230BF621-2314-4629-8EC2-B9B080EB881E}" dt="2023-06-28T16:05:32.503" v="3" actId="20577"/>
          <ac:spMkLst>
            <pc:docMk/>
            <pc:sldMk cId="3710322730" sldId="278"/>
            <ac:spMk id="3" creationId="{80CCA8CD-D9DD-8643-9C89-A007B8911E97}"/>
          </ac:spMkLst>
        </pc:spChg>
      </pc:sldChg>
      <pc:sldChg chg="modSp">
        <pc:chgData name="Brian Vanderjack" userId="" providerId="" clId="Web-{230BF621-2314-4629-8EC2-B9B080EB881E}" dt="2023-06-28T16:22:10.403" v="8" actId="20577"/>
        <pc:sldMkLst>
          <pc:docMk/>
          <pc:sldMk cId="2359592690" sldId="296"/>
        </pc:sldMkLst>
        <pc:spChg chg="mod">
          <ac:chgData name="Brian Vanderjack" userId="" providerId="" clId="Web-{230BF621-2314-4629-8EC2-B9B080EB881E}" dt="2023-06-28T16:22:10.403" v="8" actId="20577"/>
          <ac:spMkLst>
            <pc:docMk/>
            <pc:sldMk cId="2359592690" sldId="296"/>
            <ac:spMk id="3" creationId="{920D2896-F5B3-4211-9752-CCFC01E8B8B8}"/>
          </ac:spMkLst>
        </pc:spChg>
      </pc:sldChg>
      <pc:sldChg chg="modSp">
        <pc:chgData name="Brian Vanderjack" userId="" providerId="" clId="Web-{230BF621-2314-4629-8EC2-B9B080EB881E}" dt="2023-06-28T16:34:24.422" v="12" actId="20577"/>
        <pc:sldMkLst>
          <pc:docMk/>
          <pc:sldMk cId="2946643457" sldId="450"/>
        </pc:sldMkLst>
        <pc:spChg chg="mod">
          <ac:chgData name="Brian Vanderjack" userId="" providerId="" clId="Web-{230BF621-2314-4629-8EC2-B9B080EB881E}" dt="2023-06-28T16:34:24.422" v="12" actId="20577"/>
          <ac:spMkLst>
            <pc:docMk/>
            <pc:sldMk cId="2946643457" sldId="450"/>
            <ac:spMk id="3" creationId="{0632DB7B-A84B-E240-96E5-DE7B2322274D}"/>
          </ac:spMkLst>
        </pc:spChg>
      </pc:sldChg>
      <pc:sldChg chg="modSp">
        <pc:chgData name="Brian Vanderjack" userId="" providerId="" clId="Web-{230BF621-2314-4629-8EC2-B9B080EB881E}" dt="2023-06-28T16:44:14.905" v="14" actId="20577"/>
        <pc:sldMkLst>
          <pc:docMk/>
          <pc:sldMk cId="1933301215" sldId="476"/>
        </pc:sldMkLst>
        <pc:spChg chg="mod">
          <ac:chgData name="Brian Vanderjack" userId="" providerId="" clId="Web-{230BF621-2314-4629-8EC2-B9B080EB881E}" dt="2023-06-28T16:44:14.905" v="14" actId="20577"/>
          <ac:spMkLst>
            <pc:docMk/>
            <pc:sldMk cId="1933301215" sldId="476"/>
            <ac:spMk id="3" creationId="{674C0293-E609-204C-A54C-8AB631287700}"/>
          </ac:spMkLst>
        </pc:spChg>
      </pc:sldChg>
    </pc:docChg>
  </pc:docChgLst>
  <pc:docChgLst>
    <pc:chgData name="Brian Vanderjack" userId="s28AH2FRLhozcXyu408fMfYKQelpch2oXBvga12vy0s=" providerId="None" clId="Web-{00077358-3C2E-4A5A-BDD2-9D121BA4CC72}"/>
    <pc:docChg chg="modSld sldOrd">
      <pc:chgData name="Brian Vanderjack" userId="s28AH2FRLhozcXyu408fMfYKQelpch2oXBvga12vy0s=" providerId="None" clId="Web-{00077358-3C2E-4A5A-BDD2-9D121BA4CC72}" dt="2023-03-28T00:51:20.552" v="12" actId="20577"/>
      <pc:docMkLst>
        <pc:docMk/>
      </pc:docMkLst>
      <pc:sldChg chg="modSp">
        <pc:chgData name="Brian Vanderjack" userId="s28AH2FRLhozcXyu408fMfYKQelpch2oXBvga12vy0s=" providerId="None" clId="Web-{00077358-3C2E-4A5A-BDD2-9D121BA4CC72}" dt="2023-03-28T00:51:20.552" v="12" actId="20577"/>
        <pc:sldMkLst>
          <pc:docMk/>
          <pc:sldMk cId="658008106" sldId="448"/>
        </pc:sldMkLst>
        <pc:spChg chg="mod">
          <ac:chgData name="Brian Vanderjack" userId="s28AH2FRLhozcXyu408fMfYKQelpch2oXBvga12vy0s=" providerId="None" clId="Web-{00077358-3C2E-4A5A-BDD2-9D121BA4CC72}" dt="2023-03-28T00:51:20.552" v="12" actId="20577"/>
          <ac:spMkLst>
            <pc:docMk/>
            <pc:sldMk cId="658008106" sldId="448"/>
            <ac:spMk id="24" creationId="{6FAF4316-27B1-4D4B-981A-B22FE7943B92}"/>
          </ac:spMkLst>
        </pc:spChg>
      </pc:sldChg>
      <pc:sldChg chg="ord">
        <pc:chgData name="Brian Vanderjack" userId="s28AH2FRLhozcXyu408fMfYKQelpch2oXBvga12vy0s=" providerId="None" clId="Web-{00077358-3C2E-4A5A-BDD2-9D121BA4CC72}" dt="2023-03-28T00:46:32.373" v="1"/>
        <pc:sldMkLst>
          <pc:docMk/>
          <pc:sldMk cId="2946643457" sldId="450"/>
        </pc:sldMkLst>
      </pc:sldChg>
      <pc:sldChg chg="ord">
        <pc:chgData name="Brian Vanderjack" userId="s28AH2FRLhozcXyu408fMfYKQelpch2oXBvga12vy0s=" providerId="None" clId="Web-{00077358-3C2E-4A5A-BDD2-9D121BA4CC72}" dt="2023-03-28T00:46:59.999" v="2"/>
        <pc:sldMkLst>
          <pc:docMk/>
          <pc:sldMk cId="285099597" sldId="463"/>
        </pc:sldMkLst>
      </pc:sldChg>
      <pc:sldChg chg="ord">
        <pc:chgData name="Brian Vanderjack" userId="s28AH2FRLhozcXyu408fMfYKQelpch2oXBvga12vy0s=" providerId="None" clId="Web-{00077358-3C2E-4A5A-BDD2-9D121BA4CC72}" dt="2023-03-28T00:15:10.489" v="0"/>
        <pc:sldMkLst>
          <pc:docMk/>
          <pc:sldMk cId="2242193118" sldId="464"/>
        </pc:sldMkLst>
      </pc:sldChg>
      <pc:sldChg chg="modSp">
        <pc:chgData name="Brian Vanderjack" userId="s28AH2FRLhozcXyu408fMfYKQelpch2oXBvga12vy0s=" providerId="None" clId="Web-{00077358-3C2E-4A5A-BDD2-9D121BA4CC72}" dt="2023-03-28T00:51:08.849" v="8" actId="20577"/>
        <pc:sldMkLst>
          <pc:docMk/>
          <pc:sldMk cId="965260643" sldId="465"/>
        </pc:sldMkLst>
        <pc:spChg chg="mod">
          <ac:chgData name="Brian Vanderjack" userId="s28AH2FRLhozcXyu408fMfYKQelpch2oXBvga12vy0s=" providerId="None" clId="Web-{00077358-3C2E-4A5A-BDD2-9D121BA4CC72}" dt="2023-03-28T00:51:08.849" v="8" actId="20577"/>
          <ac:spMkLst>
            <pc:docMk/>
            <pc:sldMk cId="965260643" sldId="465"/>
            <ac:spMk id="10" creationId="{E367D4BF-1D98-4548-A652-C42033D48C90}"/>
          </ac:spMkLst>
        </pc:spChg>
      </pc:sldChg>
    </pc:docChg>
  </pc:docChgLst>
  <pc:docChgLst>
    <pc:chgData name="Brian Vanderjack" clId="Web-{BE2C1322-91EF-4448-8DDB-E68AFA3AEAE9}"/>
    <pc:docChg chg="modSld">
      <pc:chgData name="Brian Vanderjack" userId="" providerId="" clId="Web-{BE2C1322-91EF-4448-8DDB-E68AFA3AEAE9}" dt="2022-04-05T01:48:45.147" v="4" actId="20577"/>
      <pc:docMkLst>
        <pc:docMk/>
      </pc:docMkLst>
      <pc:sldChg chg="modSp">
        <pc:chgData name="Brian Vanderjack" userId="" providerId="" clId="Web-{BE2C1322-91EF-4448-8DDB-E68AFA3AEAE9}" dt="2022-04-05T01:48:45.147" v="4" actId="20577"/>
        <pc:sldMkLst>
          <pc:docMk/>
          <pc:sldMk cId="965260643" sldId="465"/>
        </pc:sldMkLst>
        <pc:spChg chg="mod">
          <ac:chgData name="Brian Vanderjack" userId="" providerId="" clId="Web-{BE2C1322-91EF-4448-8DDB-E68AFA3AEAE9}" dt="2022-04-05T01:48:45.147" v="4" actId="20577"/>
          <ac:spMkLst>
            <pc:docMk/>
            <pc:sldMk cId="965260643" sldId="465"/>
            <ac:spMk id="46" creationId="{B7D43DB8-9C15-684A-8D20-0161D8DB2D3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36A35-8CBA-4B4C-A190-FD75B4F4C47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EC851-A52B-4F88-BE35-E3E8F426B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0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D2A3-E8E9-4DFB-B56A-C48F8558A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B1A39-D194-438D-85C4-174B07C2A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559C7-8A4A-494F-AD86-026DC17E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0B25-2E46-4B46-A0CE-5F63CDFAAA46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AA8D8-2E85-47F7-9A9F-436108AF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77F15-80FB-43CB-A005-51EA15F7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D942-5797-4198-9262-406D8488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CB257-4781-44B3-A365-14C1ABA02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1C17-B264-4D22-A4E9-88837FA7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89A6-286D-4D4B-99E3-9ACD38CA87BB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80A6-3FA1-43A9-B044-C16F0B64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EF15-1CBA-45DC-88DF-EB4A5B38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8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83EB1C-9993-468F-8F1D-68EF18000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5787B-3C21-4E5E-A769-F8CAEDCC0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2946C-C07B-431A-8115-D11436C11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A5622-B25C-4250-A459-7B7ABB346606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37C1A-D542-46DD-BEF7-DD0E25DA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0A63C-4300-48DD-9BA1-F25B73EB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149F-523E-460C-89D0-4CC55E19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3B89-BA5E-44DB-A7F6-8BA4A8FBF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A5ED6-ACFE-4000-BFC3-A59CE51C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2EEE-ECF7-4507-85DA-4EC0F59F2C7E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9EDA-488F-4D1A-BB3B-82E2B0B24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0F278-07A7-4092-9A72-95194F3D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5F63-4C37-4ACF-B718-1216A0A6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FBBB9-18C7-4427-9B54-E783475E9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07A81-C1C1-4479-AFF5-6FCF586D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A47A-7AAA-4DBD-95D9-82A7B7D3A633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C190A-D93E-49D1-BEA4-26FF3F72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FF52A-FC68-43C2-B0DD-4A40600F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8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2171-D984-4948-9707-AAE2CDBF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813B-0448-4D0C-ACFD-1DAECB02C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0B9AF-DEB5-445A-BE08-F2FBA675F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62BF3-A97E-4011-B491-2D000DE92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BF4B-2731-4AA2-A39A-4547357A1EA1}" type="datetime1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21E4F-2917-487E-AFE3-5CB5E1C37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A87FA-313B-4E11-8EBE-33C9A2FC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5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5FB0-9BD6-4678-A6C0-19278534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93E43-F8DE-46DA-B130-D3CDAC9EA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7889-7317-4657-AC93-F5DEA0CD1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0299A-A632-416C-8A5F-727414005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6D472-17E6-4836-A015-21E6F2323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B9039-63EB-4247-BD89-CB6E6A86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F832-0090-444D-9E34-59BE3870B8E5}" type="datetime1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3398B-6AE1-4C7E-A86F-8FBF97F9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7571F-C61C-4A8A-AA8C-6376DED0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67B6-9443-46B8-A2B4-7E92EB17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5784CF-6DA2-4C25-9C35-71DCA4C8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E410-4314-4EDC-BE3B-E013037BBBFC}" type="datetime1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2D36A-539E-4214-ADB0-D9A4C5826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6E9E3-5C75-4C2C-8588-EF83F9BC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6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D67FD-8531-4AD4-BA9A-A4FB03172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7646-DA12-443D-A2EB-1EDC399C1825}" type="datetime1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2B58B-528C-4A4C-88E0-A16A7314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4F75-2BC6-4B7D-B551-B2B50FC3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7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7415-18EF-4BB0-970F-AEFC5EFCA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78548-365F-470F-B15E-749FF7DD5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A6136-9BC8-4095-9600-ADBFC1954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66F0C-E5B4-40F9-AB66-8452380E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3D63B-72B0-4D12-ADE7-09208BB67267}" type="datetime1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8507D-510B-49B2-9C41-D6782E54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5FEA2-042D-4AFF-91D9-4357811B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0308-907C-4EA8-8DFF-22F0020E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7B8E1B-E22C-44E8-B44A-72E30BA90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0396F-B0D9-453C-89D1-2B988CBA1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E8B31-F378-40D2-89BC-81E52479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F0F1-D464-4B88-8797-058C2D198468}" type="datetime1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1885A-574A-497D-B738-C2A48BF9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7A1FD-2931-487E-B29F-5E9D2203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6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06C44-452E-49B2-8A9A-7DB784A8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2CFA-061E-4B5A-9C34-835B76F6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0B95F-40B7-4D67-B791-4277CC465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0F978-215D-4F62-9437-4CD47838AA24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76CBA-88C9-4366-9A63-1EBA3348F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81D21-E6AB-48A1-A5B7-AD6139195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FE7FF-31A0-4B76-AB5B-06B40C38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Y0XrSef1A" TargetMode="External"/><Relationship Id="rId2" Type="http://schemas.openxmlformats.org/officeDocument/2006/relationships/hyperlink" Target="https://www.youtube.com/watch?v=GokN-50Jt4A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DT0HMtDwYI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nhQmpIkGmk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rIaz-l1Kf8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VaFVa7HYj4" TargetMode="External"/><Relationship Id="rId5" Type="http://schemas.openxmlformats.org/officeDocument/2006/relationships/hyperlink" Target="https://bit.ly/2UyzXlN" TargetMode="External"/><Relationship Id="rId4" Type="http://schemas.openxmlformats.org/officeDocument/2006/relationships/hyperlink" Target="https://bit.ly/33Gf5Ny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QGqwzK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gT4AaKcBU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2A52-6CE0-4735-AD28-C6F342DD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130" y="-511981"/>
            <a:ext cx="9144000" cy="2387600"/>
          </a:xfrm>
        </p:spPr>
        <p:txBody>
          <a:bodyPr/>
          <a:lstStyle/>
          <a:p>
            <a:r>
              <a:rPr lang="en-US" dirty="0"/>
              <a:t>Agile &amp; Scrum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6C36D-2BB3-4172-A9E0-9C7048A9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DD39C-45E4-D340-AF38-7231D7E40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110" y="2065330"/>
            <a:ext cx="3519780" cy="46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1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Welcome changing requirements, even late in </a:t>
            </a:r>
            <a:br>
              <a:rPr lang="en-US" dirty="0"/>
            </a:br>
            <a:r>
              <a:rPr lang="en-US" dirty="0"/>
              <a:t>development. Agile processes harness change for </a:t>
            </a:r>
            <a:br>
              <a:rPr lang="en-US" dirty="0"/>
            </a:br>
            <a:r>
              <a:rPr lang="en-US" dirty="0"/>
              <a:t>the customer's competitive advantage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6CD32-24DB-4802-B838-E1FD1B81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Deliver working software frequently, from a </a:t>
            </a:r>
            <a:br>
              <a:rPr lang="en-US" dirty="0"/>
            </a:br>
            <a:r>
              <a:rPr lang="en-US" dirty="0"/>
              <a:t>couple of weeks to a couple of months, with a </a:t>
            </a:r>
            <a:br>
              <a:rPr lang="en-US" dirty="0"/>
            </a:br>
            <a:r>
              <a:rPr lang="en-US" dirty="0"/>
              <a:t>preference to the shorter timescale.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CF0A7-8AA4-43DD-A1A4-F30C30B8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Business people and developers must work </a:t>
            </a:r>
            <a:br>
              <a:rPr lang="en-US" dirty="0"/>
            </a:br>
            <a:r>
              <a:rPr lang="en-US" dirty="0"/>
              <a:t>together daily throughout the project.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0C337-4B1B-4220-AC0B-6B9D6D4E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projects around motivated individuals. </a:t>
            </a:r>
            <a:br>
              <a:rPr lang="en-US" dirty="0"/>
            </a:br>
            <a:r>
              <a:rPr lang="en-US" dirty="0"/>
              <a:t>Give them the environment and support they need, </a:t>
            </a:r>
            <a:br>
              <a:rPr lang="en-US" dirty="0"/>
            </a:br>
            <a:r>
              <a:rPr lang="en-US" dirty="0"/>
              <a:t>and trust them to get the job done.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401A8-3177-4430-B8FB-DD101B6E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6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most efficient and effective method of </a:t>
            </a:r>
            <a:br>
              <a:rPr lang="en-US" dirty="0"/>
            </a:br>
            <a:r>
              <a:rPr lang="en-US" dirty="0"/>
              <a:t>conveying information to and within a development </a:t>
            </a:r>
            <a:br>
              <a:rPr lang="en-US" dirty="0"/>
            </a:br>
            <a:r>
              <a:rPr lang="en-US" dirty="0"/>
              <a:t>team is face-to-face conversation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D0B18-A9DF-4AE8-B4EA-555B426E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1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Working software is the primary measure of progress.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77EB-1D81-4E75-8796-46BA515A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98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Agile processes promote sustainable development. </a:t>
            </a:r>
            <a:br>
              <a:rPr lang="en-US" dirty="0"/>
            </a:br>
            <a:r>
              <a:rPr lang="en-US" dirty="0"/>
              <a:t>The sponsors, developers, and users should be able </a:t>
            </a:r>
            <a:br>
              <a:rPr lang="en-US" dirty="0"/>
            </a:br>
            <a:r>
              <a:rPr lang="en-US" dirty="0"/>
              <a:t>to maintain a constant pace indefinitely.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61C33-ABF2-41E0-B192-17737590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14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Continuous attention to technical excellence </a:t>
            </a:r>
            <a:br>
              <a:rPr lang="en-US" dirty="0"/>
            </a:br>
            <a:r>
              <a:rPr lang="en-US" dirty="0"/>
              <a:t>and good design enhances agility.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EEEE6-BE27-4EDB-9103-3A5B6136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77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Simplicity--the art of maximizing the amount </a:t>
            </a:r>
            <a:br>
              <a:rPr lang="en-US" dirty="0"/>
            </a:br>
            <a:r>
              <a:rPr lang="en-US" dirty="0"/>
              <a:t>of work not done--is essential.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A8093-6F0E-4A74-ABB7-B8149C68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best architectures, requirements, and designs </a:t>
            </a:r>
            <a:br>
              <a:rPr lang="en-US" dirty="0"/>
            </a:br>
            <a:r>
              <a:rPr lang="en-US" dirty="0"/>
              <a:t>emerge from self-organizing teams.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A1869-8EE1-4DC0-971C-4F576227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877E1B-A84E-8048-82B4-32566EBBE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FF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A42C-352F-433A-896F-DE95BFC6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750" y="2307960"/>
            <a:ext cx="10515600" cy="1325563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3710E-CE3C-48E4-BC5D-2B9B6C66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regular intervals, the team reflects on how </a:t>
            </a:r>
            <a:br>
              <a:rPr lang="en-US" dirty="0"/>
            </a:br>
            <a:r>
              <a:rPr lang="en-US" dirty="0"/>
              <a:t>to become more effective, then tunes and adjusts </a:t>
            </a:r>
            <a:br>
              <a:rPr lang="en-US" dirty="0"/>
            </a:br>
            <a:r>
              <a:rPr lang="en-US" dirty="0"/>
              <a:t>its behavior accordingly.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3B495-7E7B-48A3-AD88-5FBF44AF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2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58D9-7C04-49D4-BBF2-39FF7CB4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12 principles (slide 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6B56-E1AF-4897-875A-2B082D723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1594" cy="4351338"/>
          </a:xfrm>
        </p:spPr>
        <p:txBody>
          <a:bodyPr/>
          <a:lstStyle/>
          <a:p>
            <a:r>
              <a:rPr lang="en-US" dirty="0"/>
              <a:t>Customer satisfaction</a:t>
            </a:r>
          </a:p>
          <a:p>
            <a:r>
              <a:rPr lang="en-US" dirty="0"/>
              <a:t>Welcome changes</a:t>
            </a:r>
          </a:p>
          <a:p>
            <a:r>
              <a:rPr lang="en-US" dirty="0"/>
              <a:t>Frequent delivery</a:t>
            </a:r>
          </a:p>
          <a:p>
            <a:r>
              <a:rPr lang="en-US" dirty="0"/>
              <a:t>Work together </a:t>
            </a:r>
          </a:p>
          <a:p>
            <a:r>
              <a:rPr lang="en-US" dirty="0"/>
              <a:t>Motivated individuals</a:t>
            </a:r>
          </a:p>
          <a:p>
            <a:r>
              <a:rPr lang="en-US" dirty="0"/>
              <a:t>Face-to-face contact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D7604-794B-4822-970A-80D1CBA6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1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58D9-7C04-49D4-BBF2-39FF7CB4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12 principles (slide 2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6B56-E1AF-4897-875A-2B082D723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1594" cy="4351338"/>
          </a:xfrm>
        </p:spPr>
        <p:txBody>
          <a:bodyPr/>
          <a:lstStyle/>
          <a:p>
            <a:r>
              <a:rPr lang="en-US" dirty="0"/>
              <a:t>Working software</a:t>
            </a:r>
          </a:p>
          <a:p>
            <a:r>
              <a:rPr lang="en-US" dirty="0"/>
              <a:t>Constant/sustainable pace</a:t>
            </a:r>
          </a:p>
          <a:p>
            <a:r>
              <a:rPr lang="en-US" dirty="0"/>
              <a:t>Continuous attention</a:t>
            </a:r>
          </a:p>
          <a:p>
            <a:r>
              <a:rPr lang="en-US" dirty="0"/>
              <a:t>Simplicity</a:t>
            </a:r>
          </a:p>
          <a:p>
            <a:r>
              <a:rPr lang="en-US" dirty="0"/>
              <a:t>Self-organization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3FA22-345C-4600-88A8-0819315C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E425-ED22-45AF-A9EE-FE88A2AA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Process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F74F-CC20-4FEF-ADE7-FEC5A0BB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829"/>
            <a:ext cx="10515600" cy="4351338"/>
          </a:xfrm>
        </p:spPr>
        <p:txBody>
          <a:bodyPr/>
          <a:lstStyle/>
          <a:p>
            <a:r>
              <a:rPr lang="en-US" dirty="0"/>
              <a:t>Scrum is based on it</a:t>
            </a:r>
          </a:p>
          <a:p>
            <a:pPr lvl="1"/>
            <a:r>
              <a:rPr lang="en-US" b="1" dirty="0"/>
              <a:t>Transparency</a:t>
            </a:r>
            <a:r>
              <a:rPr lang="en-US" dirty="0"/>
              <a:t>; the process itself and all communications</a:t>
            </a:r>
          </a:p>
          <a:p>
            <a:pPr lvl="1"/>
            <a:r>
              <a:rPr lang="en-US" b="1" dirty="0"/>
              <a:t>Inspection; </a:t>
            </a:r>
            <a:r>
              <a:rPr lang="en-US" dirty="0"/>
              <a:t>Frequent inspection and the utilization of frequent reviews of the product service or results</a:t>
            </a:r>
          </a:p>
          <a:p>
            <a:pPr lvl="1"/>
            <a:r>
              <a:rPr lang="en-US" b="1" dirty="0"/>
              <a:t>Adaptation; </a:t>
            </a:r>
            <a:r>
              <a:rPr lang="en-US" dirty="0"/>
              <a:t>embrace uncertainty and changes and manage risks accordingly</a:t>
            </a:r>
          </a:p>
          <a:p>
            <a:r>
              <a:rPr lang="en-US" dirty="0"/>
              <a:t>Empiricism involves learning and adapting as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85533-A6FE-4DE7-AAB4-1DAB36D0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EF8F3-29FE-4A92-ACEF-231E9D320170}"/>
              </a:ext>
            </a:extLst>
          </p:cNvPr>
          <p:cNvSpPr txBox="1"/>
          <p:nvPr/>
        </p:nvSpPr>
        <p:spPr>
          <a:xfrm>
            <a:off x="731520" y="6395671"/>
            <a:ext cx="602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memorize the three pillars of empirical process control.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928FEDD-20AA-46C2-A23B-541F6937C5D4}"/>
              </a:ext>
            </a:extLst>
          </p:cNvPr>
          <p:cNvSpPr/>
          <p:nvPr/>
        </p:nvSpPr>
        <p:spPr>
          <a:xfrm rot="19539449">
            <a:off x="806556" y="5538508"/>
            <a:ext cx="1080655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76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06A1-91CD-4FD1-954A-7767E5D3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Process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6C449-6251-4BFD-B294-88B46883C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</a:t>
            </a:r>
          </a:p>
          <a:p>
            <a:r>
              <a:rPr lang="en-US" dirty="0"/>
              <a:t>Incremental</a:t>
            </a:r>
          </a:p>
          <a:p>
            <a:r>
              <a:rPr lang="en-US" dirty="0"/>
              <a:t>Frequent Reviews</a:t>
            </a:r>
          </a:p>
          <a:p>
            <a:r>
              <a:rPr lang="en-US" dirty="0"/>
              <a:t>Adaptation</a:t>
            </a:r>
          </a:p>
          <a:p>
            <a:r>
              <a:rPr lang="en-US" dirty="0"/>
              <a:t>Uncertainty and risks during execution</a:t>
            </a:r>
          </a:p>
          <a:p>
            <a:r>
              <a:rPr lang="en-US" dirty="0"/>
              <a:t>It isn’t a “defined” process; it’s a way of being and doing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A1F0-F268-43AE-8BE9-CC2B48CC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3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024B-5C5B-3B43-9066-8548A265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E8EAF3-446D-EC43-8238-E4C03A424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73D9AEB-8D56-5443-ABDB-72A5EACE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10" y="501650"/>
            <a:ext cx="9438468" cy="566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9DC1C8D-43CB-1E4B-9E65-83AF18B03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74" y="6400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www.scrum.org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/resources/scrum-values-poster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4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5412-678C-4AB2-9CBD-E199D1C9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is an umbrella for…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22638-74A0-4513-9B1D-0D129346D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XP</a:t>
            </a:r>
          </a:p>
          <a:p>
            <a:r>
              <a:rPr lang="en-US" dirty="0"/>
              <a:t>Scrum</a:t>
            </a:r>
          </a:p>
          <a:p>
            <a:r>
              <a:rPr lang="en-US" dirty="0"/>
              <a:t>Kanban </a:t>
            </a:r>
          </a:p>
          <a:p>
            <a:r>
              <a:rPr lang="en-US" dirty="0"/>
              <a:t>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0FA94-B6BB-4895-85C8-70AC6FDA7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079E0E-7CFC-C549-B8E9-1D9E2D72D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FF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F726C-C088-5E46-8FD5-4EE8559A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2295525"/>
            <a:ext cx="10515600" cy="1325563"/>
          </a:xfrm>
        </p:spPr>
        <p:txBody>
          <a:bodyPr/>
          <a:lstStyle/>
          <a:p>
            <a:r>
              <a:rPr lang="en-US" b="1" dirty="0"/>
              <a:t>Scrum Team Defined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447F9-897A-FD4D-B342-7137AABF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1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1706-E998-4BEE-8E0A-570675BF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Ideas about a Scrum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2604-8774-4A44-97B0-069C111F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is 7 +/- 2 members (optimally)</a:t>
            </a:r>
          </a:p>
          <a:p>
            <a:r>
              <a:rPr lang="en-US" dirty="0"/>
              <a:t>Cross functional</a:t>
            </a:r>
          </a:p>
          <a:p>
            <a:r>
              <a:rPr lang="en-US" dirty="0"/>
              <a:t>The “Team” owns the code base, specific programs are not ”owned” by a single person.</a:t>
            </a:r>
          </a:p>
          <a:p>
            <a:r>
              <a:rPr lang="en-US" dirty="0"/>
              <a:t>Product Owner provides User Stories on the Product Backlog and ranks them</a:t>
            </a:r>
          </a:p>
          <a:p>
            <a:r>
              <a:rPr lang="en-US" dirty="0"/>
              <a:t>Team Helps refine the product backlog</a:t>
            </a:r>
          </a:p>
          <a:p>
            <a:r>
              <a:rPr lang="en-US" dirty="0"/>
              <a:t>Scrum Master Coaches the entire team &amp; removes impediments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DF1CF-7D5A-4AE8-9CE9-D3B1FDDF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22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A898-F838-4A86-9DD4-8AE89E47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Team has 3 parts (first of 3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9FBC0-5742-454F-BBAE-C7CF148B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 owner</a:t>
            </a:r>
          </a:p>
          <a:p>
            <a:r>
              <a:rPr lang="en-US" dirty="0"/>
              <a:t>Scrum master</a:t>
            </a:r>
          </a:p>
          <a:p>
            <a:r>
              <a:rPr lang="en-US" dirty="0"/>
              <a:t>Team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352D-4B4E-4D6D-919E-8480C0E9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0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429C-F58C-4D59-8F27-421D04BE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Agile?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F732-6F2D-4749-8BDE-E011A1470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term planning methodologies less supportive of projects currently done</a:t>
            </a:r>
          </a:p>
          <a:p>
            <a:r>
              <a:rPr lang="en-US" dirty="0"/>
              <a:t>Highly changing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77079-06C2-47A8-8DB4-70A67992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23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55D7-AB24-4D7F-81BC-FEA92B9C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/>
          <a:lstStyle/>
          <a:p>
            <a:r>
              <a:rPr lang="en-US" dirty="0"/>
              <a:t>Scrum Team: Product Owner (1 of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45EEC-57FE-4C90-BE32-9DCB5A04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149"/>
            <a:ext cx="10515600" cy="5648325"/>
          </a:xfrm>
        </p:spPr>
        <p:txBody>
          <a:bodyPr>
            <a:normAutofit/>
          </a:bodyPr>
          <a:lstStyle/>
          <a:p>
            <a:r>
              <a:rPr lang="en-US" dirty="0"/>
              <a:t>Creates User Stories for the scrum team to work on. </a:t>
            </a:r>
          </a:p>
          <a:p>
            <a:r>
              <a:rPr lang="en-US" dirty="0"/>
              <a:t>Work with dev/test while revising User Stories on the backlog</a:t>
            </a:r>
          </a:p>
          <a:p>
            <a:r>
              <a:rPr lang="en-US" dirty="0"/>
              <a:t>Prioritize backlog (see next slide)</a:t>
            </a:r>
          </a:p>
          <a:p>
            <a:r>
              <a:rPr lang="en-US" sz="2600" dirty="0"/>
              <a:t>Approves:</a:t>
            </a:r>
          </a:p>
          <a:p>
            <a:pPr marL="698500" lvl="3" indent="-222250"/>
            <a:r>
              <a:rPr lang="en-US" sz="2400" dirty="0"/>
              <a:t>work products </a:t>
            </a:r>
            <a:r>
              <a:rPr lang="en-US" sz="2400" u="sng" dirty="0"/>
              <a:t>as they complete</a:t>
            </a:r>
          </a:p>
          <a:p>
            <a:pPr marL="698500" lvl="3" indent="-222250"/>
            <a:r>
              <a:rPr lang="en-US" sz="2400" dirty="0"/>
              <a:t>test plans</a:t>
            </a:r>
          </a:p>
          <a:p>
            <a:r>
              <a:rPr lang="en-US" dirty="0"/>
              <a:t>Explains User Stories to Dev/Test team (ongoing).</a:t>
            </a:r>
          </a:p>
          <a:p>
            <a:r>
              <a:rPr lang="en-US" dirty="0"/>
              <a:t>Negotiates User Story content when there are technical (or other) limitations</a:t>
            </a:r>
          </a:p>
          <a:p>
            <a:r>
              <a:rPr lang="en-US" dirty="0"/>
              <a:t>May actually execute the “demo” for all appropriate stakeholders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3E53A-6756-494D-A515-BF76186A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0008-39D6-F646-94DD-C7995926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Prioritization of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CA8CD-D9DD-8643-9C89-A007B891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9484" y="200313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2"/>
            <a:r>
              <a:rPr lang="en-US" sz="2800" dirty="0"/>
              <a:t>The vison of the organization</a:t>
            </a:r>
          </a:p>
          <a:p>
            <a:pPr lvl="2"/>
            <a:r>
              <a:rPr lang="en-US" sz="2800" dirty="0"/>
              <a:t>Client’s immediate needs</a:t>
            </a:r>
          </a:p>
          <a:p>
            <a:pPr lvl="2"/>
            <a:r>
              <a:rPr lang="en-US" sz="2800" dirty="0"/>
              <a:t>NPV (if possible)</a:t>
            </a:r>
          </a:p>
          <a:p>
            <a:pPr lvl="2"/>
            <a:r>
              <a:rPr lang="en-US" sz="2800" dirty="0"/>
              <a:t>Story points of the User Story</a:t>
            </a:r>
          </a:p>
          <a:p>
            <a:pPr lvl="2"/>
            <a:r>
              <a:rPr lang="en-US" sz="2800" dirty="0"/>
              <a:t>Risks (to the team and to the business)</a:t>
            </a:r>
          </a:p>
          <a:p>
            <a:pPr lvl="2"/>
            <a:r>
              <a:rPr lang="en-US" sz="2800" dirty="0"/>
              <a:t>Perceived value of the User Story</a:t>
            </a:r>
            <a:endParaRPr lang="en-US" sz="2800" dirty="0">
              <a:cs typeface="Calibri"/>
            </a:endParaRPr>
          </a:p>
          <a:p>
            <a:pPr lvl="2"/>
            <a:r>
              <a:rPr lang="en-US" sz="2800" dirty="0"/>
              <a:t>Dependencies     </a:t>
            </a:r>
          </a:p>
          <a:p>
            <a:pPr lvl="2"/>
            <a:r>
              <a:rPr lang="en-US" sz="2800" u="sng" dirty="0"/>
              <a:t>M</a:t>
            </a:r>
            <a:r>
              <a:rPr lang="en-US" sz="2800" dirty="0"/>
              <a:t>ust have, </a:t>
            </a:r>
            <a:r>
              <a:rPr lang="en-US" sz="2800" u="sng" dirty="0"/>
              <a:t>S</a:t>
            </a:r>
            <a:r>
              <a:rPr lang="en-US" sz="2800" dirty="0"/>
              <a:t>hould have, </a:t>
            </a:r>
            <a:r>
              <a:rPr lang="en-US" sz="2800" u="sng" dirty="0"/>
              <a:t>C</a:t>
            </a:r>
            <a:r>
              <a:rPr lang="en-US" sz="2800" dirty="0"/>
              <a:t>ould have, </a:t>
            </a:r>
            <a:r>
              <a:rPr lang="en-US" sz="2800" u="sng" dirty="0"/>
              <a:t>W</a:t>
            </a:r>
            <a:r>
              <a:rPr lang="en-US" sz="2800" dirty="0"/>
              <a:t>on’t have (</a:t>
            </a:r>
            <a:r>
              <a:rPr lang="en-US" sz="2800" err="1"/>
              <a:t>MoSCoW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22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AA55-7C2E-4D10-88AC-A7C8BD6B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Team (2 of 3): Development &amp;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2AA1B-782E-4E7E-953B-6CD9C4E9E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Team ownership of all code</a:t>
            </a:r>
          </a:p>
          <a:p>
            <a:r>
              <a:rPr lang="en-US" dirty="0"/>
              <a:t>Helps to refine user stories on backlog</a:t>
            </a:r>
          </a:p>
          <a:p>
            <a:r>
              <a:rPr lang="en-US" dirty="0"/>
              <a:t>Commits specific User Stories into Specific Iterations</a:t>
            </a:r>
          </a:p>
          <a:p>
            <a:r>
              <a:rPr lang="en-US" dirty="0"/>
              <a:t>Applies story points (by mutual consensus)</a:t>
            </a:r>
          </a:p>
          <a:p>
            <a:r>
              <a:rPr lang="en-US" dirty="0"/>
              <a:t>Has work approved by product owner </a:t>
            </a:r>
            <a:r>
              <a:rPr lang="en-US" u="sng" dirty="0"/>
              <a:t>as it completes </a:t>
            </a:r>
            <a:r>
              <a:rPr lang="en-US" dirty="0"/>
              <a:t>– does not wait for “demo” at the end of sprint for approval. </a:t>
            </a:r>
          </a:p>
          <a:p>
            <a:r>
              <a:rPr lang="en-US" dirty="0"/>
              <a:t>Does the actual work:</a:t>
            </a:r>
          </a:p>
          <a:p>
            <a:pPr lvl="1"/>
            <a:r>
              <a:rPr lang="en-US" dirty="0"/>
              <a:t>Coding</a:t>
            </a:r>
          </a:p>
          <a:p>
            <a:pPr lvl="1"/>
            <a:r>
              <a:rPr lang="en-US" dirty="0"/>
              <a:t>All things related to Testing</a:t>
            </a:r>
          </a:p>
          <a:p>
            <a:pPr lvl="1"/>
            <a:r>
              <a:rPr lang="en-US" dirty="0"/>
              <a:t>May do environment support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C9F57-2DD9-4976-B8AE-8A78DFEB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6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AC5C-47FE-4F70-8351-5ED8DFE0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37"/>
            <a:ext cx="10515600" cy="1325563"/>
          </a:xfrm>
        </p:spPr>
        <p:txBody>
          <a:bodyPr/>
          <a:lstStyle/>
          <a:p>
            <a:r>
              <a:rPr lang="en-US" dirty="0"/>
              <a:t>Scrum Team:  Scrum Master (3 of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76E3-6270-49EF-A4BA-D4211C4D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“Servant leader,” not a project “manager” (see next slide)</a:t>
            </a:r>
          </a:p>
          <a:p>
            <a:r>
              <a:rPr lang="en-US" dirty="0"/>
              <a:t>Guide team toward Scrum thinking</a:t>
            </a:r>
          </a:p>
          <a:p>
            <a:r>
              <a:rPr lang="en-US" dirty="0"/>
              <a:t>Keep team moving in efficient manner</a:t>
            </a:r>
          </a:p>
          <a:p>
            <a:r>
              <a:rPr lang="en-US" dirty="0"/>
              <a:t>Keep team moving as one unit</a:t>
            </a:r>
          </a:p>
          <a:p>
            <a:r>
              <a:rPr lang="en-US" dirty="0"/>
              <a:t>Impediments</a:t>
            </a:r>
          </a:p>
          <a:p>
            <a:pPr marL="457200" lvl="1" indent="0">
              <a:buNone/>
            </a:pPr>
            <a:r>
              <a:rPr lang="en-US" dirty="0"/>
              <a:t>1) Coach team to remove impediments independently</a:t>
            </a:r>
          </a:p>
          <a:p>
            <a:pPr marL="457200" lvl="1" indent="0">
              <a:buNone/>
            </a:pPr>
            <a:r>
              <a:rPr lang="en-US" dirty="0"/>
              <a:t>2) Actually remove impediments (but avoids this to keep the team thinking “on their own,”  and not dependent on the scrum master to the greatest extent.</a:t>
            </a:r>
          </a:p>
          <a:p>
            <a:pPr marL="241300" lvl="1" indent="-222250"/>
            <a:r>
              <a:rPr lang="en-US" sz="2800" dirty="0"/>
              <a:t>Must be competent with respect to technology and application.</a:t>
            </a:r>
          </a:p>
          <a:p>
            <a:pPr marL="241300" lvl="1" indent="-222250"/>
            <a:r>
              <a:rPr lang="en-US" sz="2800" dirty="0"/>
              <a:t>Ensure team logs hours and expected remaining hours into a software tool like Jira. (to make the burn down chart)</a:t>
            </a:r>
          </a:p>
          <a:p>
            <a:pPr marL="241300" lvl="1" indent="-22225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26DE0-F7A4-4EE5-BDC7-1A6755EC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27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24AC-5ABD-48E8-A285-D9B12872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63"/>
            <a:ext cx="10515600" cy="1325563"/>
          </a:xfrm>
        </p:spPr>
        <p:txBody>
          <a:bodyPr/>
          <a:lstStyle/>
          <a:p>
            <a:r>
              <a:rPr lang="en-US" dirty="0"/>
              <a:t>Scrum Masters are “Servant Leaders”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4DE7-8EAA-4750-AFC8-3F800B967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444"/>
            <a:ext cx="10515600" cy="4351338"/>
          </a:xfrm>
        </p:spPr>
        <p:txBody>
          <a:bodyPr/>
          <a:lstStyle/>
          <a:p>
            <a:r>
              <a:rPr lang="en-US" dirty="0"/>
              <a:t>Defined: “The servant-leader is a </a:t>
            </a:r>
            <a:r>
              <a:rPr lang="en-US" u="sng" dirty="0"/>
              <a:t>servant</a:t>
            </a:r>
            <a:r>
              <a:rPr lang="en-US" dirty="0"/>
              <a:t> first” </a:t>
            </a:r>
          </a:p>
          <a:p>
            <a:r>
              <a:rPr lang="en-US" dirty="0"/>
              <a:t>Mission: Continually “ensuring that </a:t>
            </a:r>
            <a:r>
              <a:rPr lang="en-US" u="sng" dirty="0"/>
              <a:t>other people’s </a:t>
            </a:r>
            <a:r>
              <a:rPr lang="en-US" dirty="0"/>
              <a:t>highest priority needs are being served.” </a:t>
            </a:r>
          </a:p>
          <a:p>
            <a:r>
              <a:rPr lang="en-US" dirty="0"/>
              <a:t>Focus: “… the growth and well-being of people …”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AD4EA-1353-4A36-823C-40F1372D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1065-267D-471F-807C-5E38315C231A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E3506-1B13-4F92-B0C1-837156BA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434" y="3984718"/>
            <a:ext cx="3371623" cy="2078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FFAF8-FBAB-46EA-A7B3-EDD892EDEF9E}"/>
              </a:ext>
            </a:extLst>
          </p:cNvPr>
          <p:cNvSpPr txBox="1"/>
          <p:nvPr/>
        </p:nvSpPr>
        <p:spPr>
          <a:xfrm>
            <a:off x="5644060" y="6017796"/>
            <a:ext cx="1162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ClipArt.com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08CEB2-CC2D-43EC-B29F-D43444A62B9A}"/>
              </a:ext>
            </a:extLst>
          </p:cNvPr>
          <p:cNvSpPr/>
          <p:nvPr/>
        </p:nvSpPr>
        <p:spPr>
          <a:xfrm>
            <a:off x="1176704" y="6538912"/>
            <a:ext cx="8747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https://www.greenleaf.org/what-is-servant-leadership/ No copyright claim by Vanderjack on this slide.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331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A5DB-AE25-4343-BB04-20091C65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Masters are “leaders” not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9CCEC-38B8-F549-86BC-6876E1FE8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See next 2 slides…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5C635-742C-8048-95A7-D72CB009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98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7062E-9066-BF4A-B24A-C013F8BE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1065-267D-471F-807C-5E38315C231A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A0C74-E44A-E741-A2A6-E1DD7D154B53}"/>
              </a:ext>
            </a:extLst>
          </p:cNvPr>
          <p:cNvSpPr txBox="1"/>
          <p:nvPr/>
        </p:nvSpPr>
        <p:spPr>
          <a:xfrm>
            <a:off x="554880" y="1319464"/>
            <a:ext cx="10857396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r>
              <a:rPr lang="en-US" sz="4400" dirty="0"/>
              <a:t>…Leadership is based on a “</a:t>
            </a:r>
            <a:r>
              <a:rPr lang="en-US" sz="4400" b="1" dirty="0"/>
              <a:t>Vision</a:t>
            </a:r>
            <a:r>
              <a:rPr lang="en-US" sz="4400" dirty="0"/>
              <a:t>” of a better </a:t>
            </a:r>
          </a:p>
          <a:p>
            <a:r>
              <a:rPr lang="en-US" sz="4400" dirty="0"/>
              <a:t>   tomorrow</a:t>
            </a:r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0D468-CED0-7D41-9051-CA53EA02CDD7}"/>
              </a:ext>
            </a:extLst>
          </p:cNvPr>
          <p:cNvSpPr txBox="1"/>
          <p:nvPr/>
        </p:nvSpPr>
        <p:spPr>
          <a:xfrm>
            <a:off x="789708" y="501650"/>
            <a:ext cx="655179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 Main Idea of Leadership…</a:t>
            </a:r>
            <a:br>
              <a:rPr lang="en-US" sz="4400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633FC-9135-4443-962A-C35404E88BFC}"/>
              </a:ext>
            </a:extLst>
          </p:cNvPr>
          <p:cNvSpPr txBox="1"/>
          <p:nvPr/>
        </p:nvSpPr>
        <p:spPr>
          <a:xfrm>
            <a:off x="404037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E80C2-A7D4-C742-BF3E-41EA6586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2933182"/>
            <a:ext cx="5643196" cy="3611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EA1575-8C40-0040-B82E-83639D40CE37}"/>
              </a:ext>
            </a:extLst>
          </p:cNvPr>
          <p:cNvSpPr txBox="1"/>
          <p:nvPr/>
        </p:nvSpPr>
        <p:spPr>
          <a:xfrm>
            <a:off x="5900212" y="6538912"/>
            <a:ext cx="1162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ClipArt.com</a:t>
            </a:r>
          </a:p>
        </p:txBody>
      </p:sp>
    </p:spTree>
    <p:extLst>
      <p:ext uri="{BB962C8B-B14F-4D97-AF65-F5344CB8AC3E}">
        <p14:creationId xmlns:p14="http://schemas.microsoft.com/office/powerpoint/2010/main" val="249418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D29C-8BD2-4F88-9565-FFBEC7A6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Leaders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5732D-DE7A-4954-ACC0-2A6A95784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750"/>
            <a:ext cx="10515600" cy="2927935"/>
          </a:xfrm>
        </p:spPr>
        <p:txBody>
          <a:bodyPr>
            <a:normAutofit/>
          </a:bodyPr>
          <a:lstStyle/>
          <a:p>
            <a:r>
              <a:rPr lang="en-US" dirty="0"/>
              <a:t>Inspire trust*</a:t>
            </a:r>
          </a:p>
          <a:p>
            <a:r>
              <a:rPr lang="en-US" dirty="0"/>
              <a:t>Focus on people*</a:t>
            </a:r>
          </a:p>
          <a:p>
            <a:r>
              <a:rPr lang="en-US" dirty="0"/>
              <a:t>Have, and share with their team members, the long-range vision </a:t>
            </a:r>
          </a:p>
          <a:p>
            <a:r>
              <a:rPr lang="en-US" dirty="0"/>
              <a:t>Associate the “vision” directly to the work the team is performing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6F5EA-65FE-4780-BB41-D2F73552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1065-267D-471F-807C-5E38315C231A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01A11-46C6-406F-A93E-D7B623E49713}"/>
              </a:ext>
            </a:extLst>
          </p:cNvPr>
          <p:cNvSpPr/>
          <p:nvPr/>
        </p:nvSpPr>
        <p:spPr>
          <a:xfrm>
            <a:off x="569393" y="6479688"/>
            <a:ext cx="1051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Inspired by Warren Bennis, as originally written in his best selling leadership book: </a:t>
            </a:r>
            <a:r>
              <a:rPr lang="en-US" i="1" dirty="0"/>
              <a:t>“On Becoming a Leader”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196275-D0BB-524C-A396-CFD02377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3907898"/>
            <a:ext cx="1699986" cy="2233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2F735-D6EE-F848-92A9-A15F44C73366}"/>
              </a:ext>
            </a:extLst>
          </p:cNvPr>
          <p:cNvSpPr txBox="1"/>
          <p:nvPr/>
        </p:nvSpPr>
        <p:spPr>
          <a:xfrm>
            <a:off x="5107508" y="6141134"/>
            <a:ext cx="1162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ClipArt.com</a:t>
            </a:r>
          </a:p>
        </p:txBody>
      </p:sp>
    </p:spTree>
    <p:extLst>
      <p:ext uri="{BB962C8B-B14F-4D97-AF65-F5344CB8AC3E}">
        <p14:creationId xmlns:p14="http://schemas.microsoft.com/office/powerpoint/2010/main" val="122535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192D53-7D76-8C48-A3E4-DBF57C575F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2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8E54C-F246-1A42-AC22-F9BFB42F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2356485"/>
            <a:ext cx="10515600" cy="1325563"/>
          </a:xfrm>
        </p:spPr>
        <p:txBody>
          <a:bodyPr/>
          <a:lstStyle/>
          <a:p>
            <a:r>
              <a:rPr lang="en-US" b="1" dirty="0"/>
              <a:t>Repositories &amp; User Stories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67F0-2812-5D46-8BE5-3C601799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44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E54C-F246-1A42-AC22-F9BFB42F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User Story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DAB6A-ABC4-FE4B-9FD4-3C2A38364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 backlog;  all un-worked User Stories Start Here </a:t>
            </a:r>
          </a:p>
          <a:p>
            <a:r>
              <a:rPr lang="en-US" dirty="0"/>
              <a:t>Iteration backlog: The team pops work off the top of the prioritized backlog and puts the Uses Stories into the iteration-backlog. </a:t>
            </a:r>
          </a:p>
          <a:p>
            <a:r>
              <a:rPr lang="en-US" dirty="0"/>
              <a:t>Team members actually “commit” to the work before placing it in the iteration</a:t>
            </a:r>
            <a:r>
              <a:rPr lang="en-US"/>
              <a:t>/sprint </a:t>
            </a:r>
            <a:r>
              <a:rPr lang="en-US" dirty="0"/>
              <a:t>backlog.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67F0-2812-5D46-8BE5-3C601799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1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01CF-F300-4B34-AA72-B7C46BC0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Alliance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A508-041E-42F0-B48E-CE304E234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Snowbird, Utah February, 2001</a:t>
            </a:r>
          </a:p>
          <a:p>
            <a:r>
              <a:rPr lang="en-US" dirty="0"/>
              <a:t>Created Agile Manifesto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D9543-EAA7-40A3-A871-84607D5B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9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E090-BA35-4DD5-AC1D-BBB136E6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2A71D-AE91-489B-8185-D0337BE0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User Stories start here</a:t>
            </a:r>
          </a:p>
          <a:p>
            <a:r>
              <a:rPr lang="en-US" dirty="0"/>
              <a:t>User Stories that are worked are selected from here, based on their priority, as assigned by the Product Owner</a:t>
            </a:r>
          </a:p>
          <a:p>
            <a:r>
              <a:rPr lang="en-US" dirty="0"/>
              <a:t>Low priority User Stories may never get done.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8E3D6-9851-4DC1-B236-423BFE8F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3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8847E-AF8C-4412-8615-0E82BD94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the Backlog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D2896-F5B3-4211-9752-CCFC01E8B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Team and the Product Owner work together to review and revise it; this is called backlog refinement</a:t>
            </a:r>
          </a:p>
          <a:p>
            <a:r>
              <a:rPr lang="en-US" dirty="0"/>
              <a:t>This process happens on a regular basis</a:t>
            </a:r>
          </a:p>
          <a:p>
            <a:r>
              <a:rPr lang="en-US" dirty="0"/>
              <a:t>Product Owner ranks and prioritizes User Stories based </a:t>
            </a:r>
          </a:p>
          <a:p>
            <a:pPr lvl="1"/>
            <a:r>
              <a:rPr lang="en-US" dirty="0"/>
              <a:t>organizational vision &amp; mission</a:t>
            </a:r>
          </a:p>
          <a:p>
            <a:pPr lvl="1"/>
            <a:r>
              <a:rPr lang="en-US" dirty="0"/>
              <a:t>customer needs</a:t>
            </a:r>
          </a:p>
          <a:p>
            <a:pPr lvl="1"/>
            <a:r>
              <a:rPr lang="en-US" dirty="0" err="1"/>
              <a:t>MoSCoW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/>
              <a:t>Comment: Low priority items may never get done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28FD1-D218-42F8-9AB9-287BBA81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92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9418-7125-40C1-9FE5-F102DEA0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B106-765F-4C6C-B36C-6709936C2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the Product Backlog</a:t>
            </a:r>
          </a:p>
          <a:p>
            <a:r>
              <a:rPr lang="en-US" dirty="0"/>
              <a:t>What the Team commits to for this iteration</a:t>
            </a:r>
          </a:p>
          <a:p>
            <a:r>
              <a:rPr lang="en-US" dirty="0"/>
              <a:t>Iterations can last 1 week to 2 months, with a preference for </a:t>
            </a:r>
            <a:r>
              <a:rPr lang="en-US"/>
              <a:t>shorter Iterations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2C7A-719D-41B5-9C90-967DFF11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01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69E1B-7C6B-4B67-8F47-6210A173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5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User Stories Content (VERY IMORTANT – Likely on the Exam):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C7A57-171B-443F-8177-BC5E1A281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1" y="1930201"/>
            <a:ext cx="10515600" cy="4667250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“As A,” “I Want,” “So That” format</a:t>
            </a:r>
          </a:p>
          <a:p>
            <a:pPr lvl="1"/>
            <a:r>
              <a:rPr lang="en-US" sz="2800" dirty="0"/>
              <a:t>Acceptance Criteria (what the product owner will be testing the User Stories for)</a:t>
            </a:r>
          </a:p>
          <a:p>
            <a:pPr lvl="1"/>
            <a:r>
              <a:rPr lang="en-US" sz="2800" dirty="0"/>
              <a:t>Meta data (who created the User Story, the date the User Story was created, the state of the user story*,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D686B-5D6C-4457-8FEB-82717D78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B7820-B81A-4A45-8437-6240844B91A8}"/>
              </a:ext>
            </a:extLst>
          </p:cNvPr>
          <p:cNvSpPr txBox="1"/>
          <p:nvPr/>
        </p:nvSpPr>
        <p:spPr>
          <a:xfrm>
            <a:off x="645161" y="5798145"/>
            <a:ext cx="994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This is how far along in the process the User Story is. As an example (only – the flow will be different in every company): Waiting, investigating, detail design, coding, unit testing, integrated testing, and approved by the Product Owner.</a:t>
            </a:r>
          </a:p>
        </p:txBody>
      </p:sp>
    </p:spTree>
    <p:extLst>
      <p:ext uri="{BB962C8B-B14F-4D97-AF65-F5344CB8AC3E}">
        <p14:creationId xmlns:p14="http://schemas.microsoft.com/office/powerpoint/2010/main" val="150738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9265-A906-FA40-9B44-983804BB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Things that compose a Story Point(derived from the video @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17BB-B234-9349-8949-3A45845E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18" y="3429000"/>
            <a:ext cx="10515600" cy="4351338"/>
          </a:xfrm>
        </p:spPr>
        <p:txBody>
          <a:bodyPr/>
          <a:lstStyle/>
          <a:p>
            <a:r>
              <a:rPr lang="en-US" dirty="0"/>
              <a:t>Relative size based on perceived:</a:t>
            </a:r>
          </a:p>
          <a:p>
            <a:pPr lvl="1"/>
            <a:r>
              <a:rPr lang="en-US" sz="2800" dirty="0"/>
              <a:t>Effort</a:t>
            </a:r>
          </a:p>
          <a:p>
            <a:pPr lvl="1"/>
            <a:r>
              <a:rPr lang="en-US" sz="2800" dirty="0"/>
              <a:t>Duration</a:t>
            </a:r>
          </a:p>
          <a:p>
            <a:pPr lvl="1"/>
            <a:r>
              <a:rPr lang="en-US" sz="2800" dirty="0"/>
              <a:t>Complexity</a:t>
            </a:r>
          </a:p>
          <a:p>
            <a:pPr lvl="1"/>
            <a:r>
              <a:rPr lang="en-US" sz="2800" dirty="0"/>
              <a:t>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9CBBF-2DD8-0A43-A426-7519967D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D4CE6-FDC9-0342-BC12-729726B0AD03}"/>
              </a:ext>
            </a:extLst>
          </p:cNvPr>
          <p:cNvSpPr/>
          <p:nvPr/>
        </p:nvSpPr>
        <p:spPr>
          <a:xfrm>
            <a:off x="838200" y="1614316"/>
            <a:ext cx="9924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http://</a:t>
            </a:r>
            <a:r>
              <a:rPr lang="en-US" sz="3200" dirty="0" err="1"/>
              <a:t>bit.ly</a:t>
            </a:r>
            <a:r>
              <a:rPr lang="en-US" sz="3200" dirty="0"/>
              <a:t>/1sbfRfF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863B6-C582-6A48-A325-6E5C6179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034" y="3566852"/>
            <a:ext cx="3474698" cy="270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93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677F-3D92-F340-B478-DE83DFA7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DB7B-A84B-E240-96E5-DE7B2322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dev/test team mutually applies a story point estimate to all user stories, especially those that will likely be in the next iteration</a:t>
            </a:r>
          </a:p>
          <a:p>
            <a:r>
              <a:rPr lang="en-US" dirty="0"/>
              <a:t>A relative sizing of “user stories”</a:t>
            </a:r>
          </a:p>
          <a:p>
            <a:r>
              <a:rPr lang="en-US" dirty="0"/>
              <a:t>Modified Finocchi sequence: 0,1,1,2,3,5,8,13,20*,100*</a:t>
            </a:r>
            <a:endParaRPr lang="en-US" dirty="0">
              <a:cs typeface="Calibri"/>
            </a:endParaRPr>
          </a:p>
          <a:p>
            <a:r>
              <a:rPr lang="en-US" dirty="0"/>
              <a:t>The idea is from “20” and beyond, the User Stories are so big:</a:t>
            </a:r>
          </a:p>
          <a:p>
            <a:pPr lvl="1"/>
            <a:r>
              <a:rPr lang="en-US" dirty="0"/>
              <a:t>They should be decomposed</a:t>
            </a:r>
          </a:p>
          <a:p>
            <a:pPr lvl="1"/>
            <a:r>
              <a:rPr lang="en-US" dirty="0"/>
              <a:t>Rounding the story point value to “20” and ”100” gives the </a:t>
            </a:r>
            <a:r>
              <a:rPr lang="en-US" u="sng" dirty="0"/>
              <a:t>correct </a:t>
            </a:r>
            <a:r>
              <a:rPr lang="en-US" dirty="0"/>
              <a:t>impression that the estimate is far from exact.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3A0D4-B684-2542-BFBD-E1BD349B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3D451-0A86-F745-B182-576EAB3A1F34}"/>
              </a:ext>
            </a:extLst>
          </p:cNvPr>
          <p:cNvSpPr txBox="1"/>
          <p:nvPr/>
        </p:nvSpPr>
        <p:spPr>
          <a:xfrm>
            <a:off x="838200" y="6035040"/>
            <a:ext cx="794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.* These numbers are near the official Finocchi sequence numbers, but not exactly.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F9473-F56D-D340-A065-0B2E2CB30D4E}"/>
              </a:ext>
            </a:extLst>
          </p:cNvPr>
          <p:cNvSpPr txBox="1"/>
          <p:nvPr/>
        </p:nvSpPr>
        <p:spPr>
          <a:xfrm>
            <a:off x="838200" y="5533271"/>
            <a:ext cx="835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a great video on story points: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=qE5h6Q2lMsI</a:t>
            </a:r>
          </a:p>
        </p:txBody>
      </p:sp>
    </p:spTree>
    <p:extLst>
      <p:ext uri="{BB962C8B-B14F-4D97-AF65-F5344CB8AC3E}">
        <p14:creationId xmlns:p14="http://schemas.microsoft.com/office/powerpoint/2010/main" val="2946643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E114-BFD0-E04E-A3EB-F2D62F90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Points: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2502-56F8-1841-BF65-B023FC157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history will be created as to how many story points a team actually works iteration over iteration</a:t>
            </a:r>
          </a:p>
          <a:p>
            <a:r>
              <a:rPr lang="en-US" dirty="0"/>
              <a:t>After about 3 iterations, a new scrum team should have a pretty good idea as to how much work they can safely take in, based on story points.</a:t>
            </a:r>
          </a:p>
          <a:p>
            <a:r>
              <a:rPr lang="en-US" dirty="0"/>
              <a:t>Once a team has an idea of how many story points it can take on during an iteration, this is called “Velocity”</a:t>
            </a:r>
          </a:p>
          <a:p>
            <a:r>
              <a:rPr lang="en-US" dirty="0"/>
              <a:t>Velocity, when used as a maximum amount of story points a team can commit to during an iteration, will keep people working at a sustainable pace, most of the time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Scrum teams are to work at a “sustainable pace.”  This means they can see their families because they are not working tons of over time all the time.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6962A-E9A4-3E4E-8414-71AB169C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9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87D6-E32B-9145-93FC-1A76B440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0293-E609-204C-A54C-8AB631287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2"/>
              </a:rPr>
              <a:t>https://www.youtube.com/watch?v=GokN-50Jt4A</a:t>
            </a:r>
            <a:r>
              <a:rPr lang="en-US" dirty="0"/>
              <a:t>. 3 Min</a:t>
            </a:r>
          </a:p>
          <a:p>
            <a:r>
              <a:rPr lang="en-US" dirty="0">
                <a:hlinkClick r:id="rId3"/>
              </a:rPr>
              <a:t>https://www.youtube.com/watch?v=rCY0XrSef1A</a:t>
            </a:r>
            <a:r>
              <a:rPr lang="en-US" dirty="0"/>
              <a:t> 3 min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38A5-72CD-3B4F-A802-BA9A030B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01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69E1B-7C6B-4B67-8F47-6210A173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7657"/>
            <a:ext cx="10515600" cy="1325563"/>
          </a:xfrm>
        </p:spPr>
        <p:txBody>
          <a:bodyPr/>
          <a:lstStyle/>
          <a:p>
            <a:r>
              <a:rPr lang="en-US" dirty="0"/>
              <a:t>User Stories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C7A57-171B-443F-8177-BC5E1A281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1" y="1409998"/>
            <a:ext cx="10515600" cy="466725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duration of a User Story is always less than 1 iteration</a:t>
            </a:r>
          </a:p>
          <a:p>
            <a:pPr lvl="1"/>
            <a:r>
              <a:rPr lang="en-US" dirty="0"/>
              <a:t>User stories contain a lot of information</a:t>
            </a:r>
          </a:p>
          <a:p>
            <a:pPr lvl="1"/>
            <a:r>
              <a:rPr lang="en-US" dirty="0"/>
              <a:t>Refined by the team prior to committing them to an iteration</a:t>
            </a:r>
          </a:p>
          <a:p>
            <a:pPr lvl="1"/>
            <a:r>
              <a:rPr lang="en-US" dirty="0"/>
              <a:t>Prioritized by the Product Owner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D686B-5D6C-4457-8FEB-82717D78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B7820-B81A-4A45-8437-6240844B91A8}"/>
              </a:ext>
            </a:extLst>
          </p:cNvPr>
          <p:cNvSpPr txBox="1"/>
          <p:nvPr/>
        </p:nvSpPr>
        <p:spPr>
          <a:xfrm>
            <a:off x="645161" y="5798145"/>
            <a:ext cx="994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Following the Scrum cycle should be a habit.  To learn more about forming habits you can read</a:t>
            </a:r>
            <a:r>
              <a:rPr lang="en-US" dirty="0">
                <a:sym typeface="Wingdings" pitchFamily="2" charset="2"/>
              </a:rPr>
              <a:t> (optional):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22BD4-7DC7-8841-B2C4-9F0CDFEFFD12}"/>
              </a:ext>
            </a:extLst>
          </p:cNvPr>
          <p:cNvSpPr/>
          <p:nvPr/>
        </p:nvSpPr>
        <p:spPr>
          <a:xfrm>
            <a:off x="1694698" y="6075144"/>
            <a:ext cx="256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amzn.to</a:t>
            </a:r>
            <a:r>
              <a:rPr lang="en-US" dirty="0"/>
              <a:t>/2XG1QIT</a:t>
            </a:r>
          </a:p>
        </p:txBody>
      </p:sp>
    </p:spTree>
    <p:extLst>
      <p:ext uri="{BB962C8B-B14F-4D97-AF65-F5344CB8AC3E}">
        <p14:creationId xmlns:p14="http://schemas.microsoft.com/office/powerpoint/2010/main" val="3050221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D0B7-F4A6-BB41-A9AB-1EA62730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decompose User Stories (8 min)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E7BB3-6F7C-2D49-85F6-D8FC63C8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21755-18F9-8049-B4F2-1A3FCEC7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7" y="2472836"/>
            <a:ext cx="6697636" cy="424863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41978-C68F-D041-8922-8B450E652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15C7E-ADFD-BD4D-93FA-431D0CEA08B8}"/>
              </a:ext>
            </a:extLst>
          </p:cNvPr>
          <p:cNvSpPr/>
          <p:nvPr/>
        </p:nvSpPr>
        <p:spPr>
          <a:xfrm>
            <a:off x="1553386" y="1321356"/>
            <a:ext cx="503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https://www.youtube.com/watch?v=EDT0HMtDwYI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1DFA-F574-4367-B898-6628F798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06B2-C4B4-4BBC-AE25-2EC1C523B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up front design to iterative incremental development</a:t>
            </a:r>
          </a:p>
          <a:p>
            <a:r>
              <a:rPr lang="en-US" dirty="0"/>
              <a:t>Drive toward higher quality software in shorter time frames (MVP)</a:t>
            </a:r>
          </a:p>
          <a:p>
            <a:r>
              <a:rPr lang="en-US" dirty="0"/>
              <a:t>Requirements and solutions evolve through collaboration and self-organizing cross functional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2425-3500-4D30-9EA3-BDE1F230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08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AB6A-31C4-AB40-807B-80120619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INVEST: A criteria for all User Stories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F37D0-5C12-C148-8C1A-2032AE08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u="sng" dirty="0"/>
              <a:t>I</a:t>
            </a:r>
            <a:r>
              <a:rPr lang="en-US" dirty="0"/>
              <a:t>ndependent</a:t>
            </a:r>
          </a:p>
          <a:p>
            <a:pPr lvl="1"/>
            <a:r>
              <a:rPr lang="en-US" u="sng" dirty="0"/>
              <a:t>N</a:t>
            </a:r>
            <a:r>
              <a:rPr lang="en-US" dirty="0"/>
              <a:t>egotiable</a:t>
            </a:r>
          </a:p>
          <a:p>
            <a:pPr lvl="1"/>
            <a:r>
              <a:rPr lang="en-US" u="sng" dirty="0"/>
              <a:t>V</a:t>
            </a:r>
            <a:r>
              <a:rPr lang="en-US" dirty="0"/>
              <a:t>aluable</a:t>
            </a:r>
          </a:p>
          <a:p>
            <a:pPr lvl="1"/>
            <a:r>
              <a:rPr lang="en-US" u="sng" dirty="0"/>
              <a:t>E</a:t>
            </a:r>
            <a:r>
              <a:rPr lang="en-US" dirty="0"/>
              <a:t>stimable</a:t>
            </a:r>
          </a:p>
          <a:p>
            <a:pPr lvl="1"/>
            <a:r>
              <a:rPr lang="en-US" u="sng" dirty="0"/>
              <a:t>S</a:t>
            </a:r>
            <a:r>
              <a:rPr lang="en-US" dirty="0"/>
              <a:t>mall (At most, one iteration long)</a:t>
            </a:r>
          </a:p>
          <a:p>
            <a:pPr lvl="1"/>
            <a:r>
              <a:rPr lang="en-US" u="sng" dirty="0"/>
              <a:t>T</a:t>
            </a:r>
            <a:r>
              <a:rPr lang="en-US" dirty="0"/>
              <a:t>estable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0ECC-7031-8948-8EF0-EC58B87A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4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2B9E-E5C2-4FD4-A2C0-7AA730CB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7ED0C-22B9-4799-8206-4BB567C87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Part of a User Story</a:t>
            </a:r>
          </a:p>
          <a:p>
            <a:r>
              <a:rPr lang="en-US" dirty="0"/>
              <a:t>Written by Product Owner or a tester and refined by the team during “Backlog Refinement”  </a:t>
            </a:r>
          </a:p>
          <a:p>
            <a:r>
              <a:rPr lang="en-US" dirty="0"/>
              <a:t>Can easily be converted into test-cases</a:t>
            </a:r>
          </a:p>
          <a:p>
            <a:r>
              <a:rPr lang="en-US" dirty="0"/>
              <a:t>Every User Story has Acceptance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12921-2C21-4067-8343-DB44CC14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86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FFAE-DD21-7247-AF98-F4C8F570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DCDE0-2F0D-6447-9C5E-034E6C11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Commitments made/missed</a:t>
            </a:r>
          </a:p>
          <a:p>
            <a:r>
              <a:rPr lang="en-US" dirty="0"/>
              <a:t>Story points accepted vs velocity</a:t>
            </a:r>
          </a:p>
          <a:p>
            <a:r>
              <a:rPr lang="en-US" dirty="0"/>
              <a:t>Velocity trend</a:t>
            </a:r>
          </a:p>
          <a:p>
            <a:r>
              <a:rPr lang="en-US" dirty="0"/>
              <a:t>Scope changes during sprint</a:t>
            </a:r>
          </a:p>
          <a:p>
            <a:r>
              <a:rPr lang="en-US" dirty="0"/>
              <a:t>Resource utilization</a:t>
            </a:r>
          </a:p>
          <a:p>
            <a:r>
              <a:rPr lang="en-US" dirty="0"/>
              <a:t>Defect leakage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8650-AEB0-2E43-9B9D-8453CDC5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13F24-0671-0740-9824-706DAE4A96DB}"/>
              </a:ext>
            </a:extLst>
          </p:cNvPr>
          <p:cNvSpPr/>
          <p:nvPr/>
        </p:nvSpPr>
        <p:spPr>
          <a:xfrm>
            <a:off x="707085" y="6081991"/>
            <a:ext cx="5689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https://www.youtube.com/watch?v=tnhQmpIkGmk</a:t>
            </a:r>
            <a:r>
              <a:rPr lang="en-US" dirty="0"/>
              <a:t> 17 min</a:t>
            </a:r>
          </a:p>
        </p:txBody>
      </p:sp>
    </p:spTree>
    <p:extLst>
      <p:ext uri="{BB962C8B-B14F-4D97-AF65-F5344CB8AC3E}">
        <p14:creationId xmlns:p14="http://schemas.microsoft.com/office/powerpoint/2010/main" val="2672576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45B48F-B120-2C44-98EA-16870818A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39C12-35F0-2345-B000-4929E927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322512"/>
            <a:ext cx="10515600" cy="1325563"/>
          </a:xfrm>
        </p:spPr>
        <p:txBody>
          <a:bodyPr/>
          <a:lstStyle/>
          <a:p>
            <a:r>
              <a:rPr lang="en-US" b="1" dirty="0"/>
              <a:t>The Scrum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52856-2485-4541-9FE3-E66EF34C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9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683EE0EE-D37E-7F4D-9318-7D9838D7E3F2}"/>
              </a:ext>
            </a:extLst>
          </p:cNvPr>
          <p:cNvSpPr/>
          <p:nvPr/>
        </p:nvSpPr>
        <p:spPr>
          <a:xfrm>
            <a:off x="5328736" y="3002500"/>
            <a:ext cx="914400" cy="2695749"/>
          </a:xfrm>
          <a:prstGeom prst="roundRect">
            <a:avLst/>
          </a:prstGeom>
          <a:solidFill>
            <a:schemeClr val="bg1"/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F0824-A412-B745-A551-E22789CF7E91}"/>
              </a:ext>
            </a:extLst>
          </p:cNvPr>
          <p:cNvSpPr txBox="1"/>
          <p:nvPr/>
        </p:nvSpPr>
        <p:spPr>
          <a:xfrm>
            <a:off x="5195607" y="5709835"/>
            <a:ext cx="1164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Product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Backlog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(queue)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226D-CA66-BE45-A80D-516E774AA7F6}"/>
              </a:ext>
            </a:extLst>
          </p:cNvPr>
          <p:cNvSpPr txBox="1"/>
          <p:nvPr/>
        </p:nvSpPr>
        <p:spPr>
          <a:xfrm>
            <a:off x="3835927" y="1372763"/>
            <a:ext cx="3878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During Iteration commit Scrum team  “pops” User Stories off of the top of the prioritized product backlog</a:t>
            </a:r>
          </a:p>
        </p:txBody>
      </p:sp>
      <p:sp>
        <p:nvSpPr>
          <p:cNvPr id="8" name="Arrow: Right 19">
            <a:extLst>
              <a:ext uri="{FF2B5EF4-FFF2-40B4-BE49-F238E27FC236}">
                <a16:creationId xmlns:a16="http://schemas.microsoft.com/office/drawing/2014/main" id="{B5C119E6-4489-EA4A-AE0D-AA9F80EC6807}"/>
              </a:ext>
            </a:extLst>
          </p:cNvPr>
          <p:cNvSpPr/>
          <p:nvPr/>
        </p:nvSpPr>
        <p:spPr>
          <a:xfrm>
            <a:off x="3153586" y="4499005"/>
            <a:ext cx="1946992" cy="385701"/>
          </a:xfrm>
          <a:prstGeom prst="rightArrow">
            <a:avLst>
              <a:gd name="adj1" fmla="val 37141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EA7E7-03A7-1849-8E6B-E53CD6191739}"/>
              </a:ext>
            </a:extLst>
          </p:cNvPr>
          <p:cNvSpPr txBox="1"/>
          <p:nvPr/>
        </p:nvSpPr>
        <p:spPr>
          <a:xfrm>
            <a:off x="468973" y="2627178"/>
            <a:ext cx="2552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Product Owner(PO) creates User Stories to support Business Needs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7D4BF-1D98-4548-A652-C42033D48C90}"/>
              </a:ext>
            </a:extLst>
          </p:cNvPr>
          <p:cNvSpPr txBox="1"/>
          <p:nvPr/>
        </p:nvSpPr>
        <p:spPr>
          <a:xfrm>
            <a:off x="4745603" y="443838"/>
            <a:ext cx="226837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dirty="0"/>
              <a:t>© 2023 Brian </a:t>
            </a:r>
            <a:r>
              <a:rPr lang="en-US" sz="1600" dirty="0" err="1"/>
              <a:t>Vanderjack</a:t>
            </a:r>
            <a:endParaRPr lang="en-US" sz="1600" dirty="0" err="1"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09ED57-E6A5-CA43-AE3C-D992D8184E22}"/>
              </a:ext>
            </a:extLst>
          </p:cNvPr>
          <p:cNvSpPr/>
          <p:nvPr/>
        </p:nvSpPr>
        <p:spPr>
          <a:xfrm>
            <a:off x="5451019" y="3148095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642B05-DF50-7648-8116-3129C041277A}"/>
              </a:ext>
            </a:extLst>
          </p:cNvPr>
          <p:cNvSpPr/>
          <p:nvPr/>
        </p:nvSpPr>
        <p:spPr>
          <a:xfrm>
            <a:off x="5451018" y="3308537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A28756-5D37-F442-9330-08F6DF7CE4F9}"/>
              </a:ext>
            </a:extLst>
          </p:cNvPr>
          <p:cNvSpPr/>
          <p:nvPr/>
        </p:nvSpPr>
        <p:spPr>
          <a:xfrm>
            <a:off x="5458983" y="3468116"/>
            <a:ext cx="653281" cy="11737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44D8D1-A202-6447-9B20-B65919EDACF9}"/>
              </a:ext>
            </a:extLst>
          </p:cNvPr>
          <p:cNvSpPr/>
          <p:nvPr/>
        </p:nvSpPr>
        <p:spPr>
          <a:xfrm>
            <a:off x="5470386" y="3627511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5C7ADE-E8AC-F74F-A07A-089CFA0A9E40}"/>
              </a:ext>
            </a:extLst>
          </p:cNvPr>
          <p:cNvSpPr/>
          <p:nvPr/>
        </p:nvSpPr>
        <p:spPr>
          <a:xfrm>
            <a:off x="5470385" y="3836691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B94631-2EBF-7445-873D-E8FEE37FD7DC}"/>
              </a:ext>
            </a:extLst>
          </p:cNvPr>
          <p:cNvSpPr/>
          <p:nvPr/>
        </p:nvSpPr>
        <p:spPr>
          <a:xfrm>
            <a:off x="5482332" y="3986442"/>
            <a:ext cx="653281" cy="11737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DABEED-9AF2-6844-AE70-E67A5B12EF12}"/>
              </a:ext>
            </a:extLst>
          </p:cNvPr>
          <p:cNvGrpSpPr/>
          <p:nvPr/>
        </p:nvGrpSpPr>
        <p:grpSpPr>
          <a:xfrm>
            <a:off x="5501441" y="4603191"/>
            <a:ext cx="661246" cy="437392"/>
            <a:chOff x="2330671" y="3678368"/>
            <a:chExt cx="661246" cy="43739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AA9B8A1-497B-CF41-ACF9-A5DD12A6698F}"/>
                </a:ext>
              </a:extLst>
            </p:cNvPr>
            <p:cNvSpPr/>
            <p:nvPr/>
          </p:nvSpPr>
          <p:spPr>
            <a:xfrm>
              <a:off x="2330672" y="3678368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2B9E33-71EF-BA43-A7DA-6CF9CFFEDBE5}"/>
                </a:ext>
              </a:extLst>
            </p:cNvPr>
            <p:cNvSpPr/>
            <p:nvPr/>
          </p:nvSpPr>
          <p:spPr>
            <a:xfrm>
              <a:off x="2330671" y="3838810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B2E8D26-7164-0A40-900B-B44F6BE7BEF1}"/>
                </a:ext>
              </a:extLst>
            </p:cNvPr>
            <p:cNvSpPr/>
            <p:nvPr/>
          </p:nvSpPr>
          <p:spPr>
            <a:xfrm>
              <a:off x="2338636" y="3998389"/>
              <a:ext cx="653281" cy="117371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3F7D25-42B3-6A4C-9C46-4712832C2ABC}"/>
              </a:ext>
            </a:extLst>
          </p:cNvPr>
          <p:cNvGrpSpPr/>
          <p:nvPr/>
        </p:nvGrpSpPr>
        <p:grpSpPr>
          <a:xfrm>
            <a:off x="5497458" y="4125456"/>
            <a:ext cx="661246" cy="437392"/>
            <a:chOff x="2330671" y="3678368"/>
            <a:chExt cx="661246" cy="43739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A17B230-D508-FB4B-8899-10160876E3CC}"/>
                </a:ext>
              </a:extLst>
            </p:cNvPr>
            <p:cNvSpPr/>
            <p:nvPr/>
          </p:nvSpPr>
          <p:spPr>
            <a:xfrm>
              <a:off x="2330672" y="3678368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E57686-89C4-3D48-B6D0-BE5E54CF6A5A}"/>
                </a:ext>
              </a:extLst>
            </p:cNvPr>
            <p:cNvSpPr/>
            <p:nvPr/>
          </p:nvSpPr>
          <p:spPr>
            <a:xfrm>
              <a:off x="2330671" y="3838810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5A47BCC-6DE9-AF46-8255-97B8A5B8F12F}"/>
                </a:ext>
              </a:extLst>
            </p:cNvPr>
            <p:cNvSpPr/>
            <p:nvPr/>
          </p:nvSpPr>
          <p:spPr>
            <a:xfrm>
              <a:off x="2338636" y="3998389"/>
              <a:ext cx="653281" cy="117371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C13FD0-C568-F14D-A520-E2AFA1B51FD4}"/>
              </a:ext>
            </a:extLst>
          </p:cNvPr>
          <p:cNvGrpSpPr/>
          <p:nvPr/>
        </p:nvGrpSpPr>
        <p:grpSpPr>
          <a:xfrm>
            <a:off x="5505423" y="5099017"/>
            <a:ext cx="661246" cy="437392"/>
            <a:chOff x="2330671" y="3678368"/>
            <a:chExt cx="661246" cy="43739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8D79728-1111-FE40-B7F0-1760AC91A287}"/>
                </a:ext>
              </a:extLst>
            </p:cNvPr>
            <p:cNvSpPr/>
            <p:nvPr/>
          </p:nvSpPr>
          <p:spPr>
            <a:xfrm>
              <a:off x="2330672" y="3678368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5654E6-E046-344A-A670-CA7E75D2FB1C}"/>
                </a:ext>
              </a:extLst>
            </p:cNvPr>
            <p:cNvSpPr/>
            <p:nvPr/>
          </p:nvSpPr>
          <p:spPr>
            <a:xfrm>
              <a:off x="2330671" y="3838810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60F68FD-F51B-844B-8B5B-C4DA7E17A074}"/>
                </a:ext>
              </a:extLst>
            </p:cNvPr>
            <p:cNvSpPr/>
            <p:nvPr/>
          </p:nvSpPr>
          <p:spPr>
            <a:xfrm>
              <a:off x="2338636" y="3998389"/>
              <a:ext cx="653281" cy="117371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Arrow: Right 74">
            <a:extLst>
              <a:ext uri="{FF2B5EF4-FFF2-40B4-BE49-F238E27FC236}">
                <a16:creationId xmlns:a16="http://schemas.microsoft.com/office/drawing/2014/main" id="{E0CF8988-B6A8-3447-ADBC-89B7B6B6F4FE}"/>
              </a:ext>
            </a:extLst>
          </p:cNvPr>
          <p:cNvSpPr/>
          <p:nvPr/>
        </p:nvSpPr>
        <p:spPr>
          <a:xfrm rot="10800000">
            <a:off x="6818302" y="4254088"/>
            <a:ext cx="2156225" cy="38277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8F73F1-27F4-8943-9E7D-BC278266E67A}"/>
              </a:ext>
            </a:extLst>
          </p:cNvPr>
          <p:cNvSpPr txBox="1"/>
          <p:nvPr/>
        </p:nvSpPr>
        <p:spPr>
          <a:xfrm>
            <a:off x="9602079" y="4059130"/>
            <a:ext cx="2073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Backlog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Refinement (by dev/test)</a:t>
            </a:r>
          </a:p>
        </p:txBody>
      </p:sp>
      <p:sp>
        <p:nvSpPr>
          <p:cNvPr id="31" name="Arrow: Right 74">
            <a:extLst>
              <a:ext uri="{FF2B5EF4-FFF2-40B4-BE49-F238E27FC236}">
                <a16:creationId xmlns:a16="http://schemas.microsoft.com/office/drawing/2014/main" id="{E930DEF7-833F-674E-AAB9-E50B2F0E6290}"/>
              </a:ext>
            </a:extLst>
          </p:cNvPr>
          <p:cNvSpPr/>
          <p:nvPr/>
        </p:nvSpPr>
        <p:spPr>
          <a:xfrm rot="11679698">
            <a:off x="6644034" y="5367540"/>
            <a:ext cx="2704075" cy="368294"/>
          </a:xfrm>
          <a:prstGeom prst="rightArrow">
            <a:avLst>
              <a:gd name="adj1" fmla="val 56692"/>
              <a:gd name="adj2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06401-DA36-BF4A-B066-1EE92EDF565B}"/>
              </a:ext>
            </a:extLst>
          </p:cNvPr>
          <p:cNvSpPr txBox="1"/>
          <p:nvPr/>
        </p:nvSpPr>
        <p:spPr>
          <a:xfrm>
            <a:off x="328829" y="4498606"/>
            <a:ext cx="2633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New User Stories  to get unfinished work from previous iterations  done.</a:t>
            </a:r>
          </a:p>
        </p:txBody>
      </p:sp>
      <p:sp>
        <p:nvSpPr>
          <p:cNvPr id="33" name="Arrow: Right 19">
            <a:extLst>
              <a:ext uri="{FF2B5EF4-FFF2-40B4-BE49-F238E27FC236}">
                <a16:creationId xmlns:a16="http://schemas.microsoft.com/office/drawing/2014/main" id="{2EF7DFFA-1C44-3147-B5EB-13B0168F6D25}"/>
              </a:ext>
            </a:extLst>
          </p:cNvPr>
          <p:cNvSpPr/>
          <p:nvPr/>
        </p:nvSpPr>
        <p:spPr>
          <a:xfrm rot="19974708">
            <a:off x="3220023" y="5714881"/>
            <a:ext cx="2082693" cy="36594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6A9007-8FD7-0043-9471-804EF598AEC1}"/>
              </a:ext>
            </a:extLst>
          </p:cNvPr>
          <p:cNvSpPr txBox="1"/>
          <p:nvPr/>
        </p:nvSpPr>
        <p:spPr>
          <a:xfrm>
            <a:off x="838293" y="6172666"/>
            <a:ext cx="111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Defects</a:t>
            </a:r>
          </a:p>
        </p:txBody>
      </p:sp>
      <p:sp>
        <p:nvSpPr>
          <p:cNvPr id="36" name="Arrow: Right 19">
            <a:extLst>
              <a:ext uri="{FF2B5EF4-FFF2-40B4-BE49-F238E27FC236}">
                <a16:creationId xmlns:a16="http://schemas.microsoft.com/office/drawing/2014/main" id="{CF2ACD74-10E9-1946-82E5-619E08828433}"/>
              </a:ext>
            </a:extLst>
          </p:cNvPr>
          <p:cNvSpPr/>
          <p:nvPr/>
        </p:nvSpPr>
        <p:spPr>
          <a:xfrm rot="1452824">
            <a:off x="2982531" y="3273499"/>
            <a:ext cx="2141839" cy="343416"/>
          </a:xfrm>
          <a:prstGeom prst="rightArrow">
            <a:avLst>
              <a:gd name="adj1" fmla="val 4188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EDD8DF-D04D-CF4F-823D-DAD611302E07}"/>
              </a:ext>
            </a:extLst>
          </p:cNvPr>
          <p:cNvSpPr txBox="1"/>
          <p:nvPr/>
        </p:nvSpPr>
        <p:spPr>
          <a:xfrm>
            <a:off x="9707164" y="5311112"/>
            <a:ext cx="2095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PO prioritizes Product Backlog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C29A71-CE60-2547-B89D-A437A570DE1D}"/>
              </a:ext>
            </a:extLst>
          </p:cNvPr>
          <p:cNvSpPr/>
          <p:nvPr/>
        </p:nvSpPr>
        <p:spPr>
          <a:xfrm>
            <a:off x="9480644" y="2731289"/>
            <a:ext cx="2101939" cy="3903041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855E2B-9C56-8B4E-9C6E-C2E1BA88AFA7}"/>
              </a:ext>
            </a:extLst>
          </p:cNvPr>
          <p:cNvSpPr/>
          <p:nvPr/>
        </p:nvSpPr>
        <p:spPr>
          <a:xfrm>
            <a:off x="202304" y="2602025"/>
            <a:ext cx="2803661" cy="4134114"/>
          </a:xfrm>
          <a:prstGeom prst="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8CD3261-F9F9-464F-A62B-8FE16653688E}"/>
              </a:ext>
            </a:extLst>
          </p:cNvPr>
          <p:cNvSpPr/>
          <p:nvPr/>
        </p:nvSpPr>
        <p:spPr>
          <a:xfrm>
            <a:off x="7288691" y="1450476"/>
            <a:ext cx="426089" cy="1410207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29EBF8-9D21-0641-AB2C-2980EE6E19F6}"/>
              </a:ext>
            </a:extLst>
          </p:cNvPr>
          <p:cNvCxnSpPr>
            <a:cxnSpLocks/>
            <a:stCxn id="40" idx="1"/>
          </p:cNvCxnSpPr>
          <p:nvPr/>
        </p:nvCxnSpPr>
        <p:spPr>
          <a:xfrm flipV="1">
            <a:off x="7714780" y="1028443"/>
            <a:ext cx="1992385" cy="112713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F560DD7-6712-0A44-95DD-C9CF6C6D6858}"/>
              </a:ext>
            </a:extLst>
          </p:cNvPr>
          <p:cNvSpPr txBox="1"/>
          <p:nvPr/>
        </p:nvSpPr>
        <p:spPr>
          <a:xfrm>
            <a:off x="599933" y="1592011"/>
            <a:ext cx="1976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</a:rPr>
              <a:t>Build </a:t>
            </a:r>
            <a:r>
              <a:rPr lang="en-US" sz="2400" u="sng" dirty="0">
                <a:solidFill>
                  <a:srgbClr val="002060"/>
                </a:solidFill>
              </a:rPr>
              <a:t>Product </a:t>
            </a:r>
          </a:p>
          <a:p>
            <a:r>
              <a:rPr lang="en-US" sz="2400" u="sng" dirty="0">
                <a:solidFill>
                  <a:srgbClr val="002060"/>
                </a:solidFill>
              </a:rPr>
              <a:t>Backlog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7AF17D-EDB0-4845-B2CE-C9FBF4D7E46F}"/>
              </a:ext>
            </a:extLst>
          </p:cNvPr>
          <p:cNvSpPr/>
          <p:nvPr/>
        </p:nvSpPr>
        <p:spPr>
          <a:xfrm>
            <a:off x="8974527" y="1821272"/>
            <a:ext cx="3103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B050"/>
                </a:solidFill>
              </a:rPr>
              <a:t>Process </a:t>
            </a:r>
            <a:r>
              <a:rPr lang="en-US" sz="2400" u="sng" dirty="0">
                <a:solidFill>
                  <a:srgbClr val="00B050"/>
                </a:solidFill>
              </a:rPr>
              <a:t>The Product </a:t>
            </a:r>
          </a:p>
          <a:p>
            <a:r>
              <a:rPr lang="en-US" sz="2400" u="sng" dirty="0">
                <a:solidFill>
                  <a:srgbClr val="00B050"/>
                </a:solidFill>
              </a:rPr>
              <a:t>Backlog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306172-A623-D548-8DF8-0CA8EB7C60EE}"/>
              </a:ext>
            </a:extLst>
          </p:cNvPr>
          <p:cNvSpPr txBox="1"/>
          <p:nvPr/>
        </p:nvSpPr>
        <p:spPr>
          <a:xfrm>
            <a:off x="202304" y="767733"/>
            <a:ext cx="509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Product Backlog Handling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D43DB8-9C15-684A-8D20-0161D8DB2D33}"/>
              </a:ext>
            </a:extLst>
          </p:cNvPr>
          <p:cNvSpPr txBox="1"/>
          <p:nvPr/>
        </p:nvSpPr>
        <p:spPr>
          <a:xfrm>
            <a:off x="9586601" y="2858801"/>
            <a:ext cx="207320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Dev/Test Team</a:t>
            </a:r>
          </a:p>
          <a:p>
            <a:r>
              <a:rPr lang="en-US" sz="2400" dirty="0">
                <a:solidFill>
                  <a:srgbClr val="00B050"/>
                </a:solidFill>
              </a:rPr>
              <a:t>Assigns Story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Points</a:t>
            </a:r>
          </a:p>
        </p:txBody>
      </p:sp>
      <p:sp>
        <p:nvSpPr>
          <p:cNvPr id="47" name="Arrow: Right 74">
            <a:extLst>
              <a:ext uri="{FF2B5EF4-FFF2-40B4-BE49-F238E27FC236}">
                <a16:creationId xmlns:a16="http://schemas.microsoft.com/office/drawing/2014/main" id="{A28B539E-8334-AF4D-9472-3A29FF40F13B}"/>
              </a:ext>
            </a:extLst>
          </p:cNvPr>
          <p:cNvSpPr/>
          <p:nvPr/>
        </p:nvSpPr>
        <p:spPr>
          <a:xfrm rot="10800000">
            <a:off x="6873970" y="3365750"/>
            <a:ext cx="1992385" cy="38277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9C4204-427B-2E49-AA52-E752113A8E1C}"/>
              </a:ext>
            </a:extLst>
          </p:cNvPr>
          <p:cNvSpPr txBox="1"/>
          <p:nvPr/>
        </p:nvSpPr>
        <p:spPr>
          <a:xfrm>
            <a:off x="9783370" y="182227"/>
            <a:ext cx="2408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commits to User Stories: This creates</a:t>
            </a:r>
          </a:p>
          <a:p>
            <a:r>
              <a:rPr lang="en-US" dirty="0"/>
              <a:t>The “Iteration</a:t>
            </a:r>
          </a:p>
          <a:p>
            <a:r>
              <a:rPr lang="en-US" dirty="0"/>
              <a:t>Backlog”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F59CD3-6940-E445-ADB1-103150352E96}"/>
              </a:ext>
            </a:extLst>
          </p:cNvPr>
          <p:cNvCxnSpPr/>
          <p:nvPr/>
        </p:nvCxnSpPr>
        <p:spPr>
          <a:xfrm>
            <a:off x="468974" y="4498606"/>
            <a:ext cx="1901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6776501-6A13-8C4C-BEB5-2C0E03EA3AE7}"/>
              </a:ext>
            </a:extLst>
          </p:cNvPr>
          <p:cNvCxnSpPr/>
          <p:nvPr/>
        </p:nvCxnSpPr>
        <p:spPr>
          <a:xfrm>
            <a:off x="540924" y="6070600"/>
            <a:ext cx="1901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CB9F15-A2EC-DD43-8D38-CF582ECC4FD8}"/>
              </a:ext>
            </a:extLst>
          </p:cNvPr>
          <p:cNvCxnSpPr/>
          <p:nvPr/>
        </p:nvCxnSpPr>
        <p:spPr>
          <a:xfrm>
            <a:off x="540924" y="2614601"/>
            <a:ext cx="1901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3B745A1-51A1-084F-B9CC-99A8B95DA982}"/>
              </a:ext>
            </a:extLst>
          </p:cNvPr>
          <p:cNvCxnSpPr/>
          <p:nvPr/>
        </p:nvCxnSpPr>
        <p:spPr>
          <a:xfrm>
            <a:off x="9602079" y="4033308"/>
            <a:ext cx="1901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AC4DC1-7BEA-AB48-8AA8-1487380469EA}"/>
              </a:ext>
            </a:extLst>
          </p:cNvPr>
          <p:cNvCxnSpPr/>
          <p:nvPr/>
        </p:nvCxnSpPr>
        <p:spPr>
          <a:xfrm>
            <a:off x="9586601" y="5303192"/>
            <a:ext cx="1901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CCC5A059-8A32-8B44-A9B6-5BF1394F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71" y="-360267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965260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A0F7-3CBE-48A2-9988-DC8F5043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71" y="-360267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Scrum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BA6528-3336-4EB8-8A10-F135B65E71E6}"/>
              </a:ext>
            </a:extLst>
          </p:cNvPr>
          <p:cNvSpPr/>
          <p:nvPr/>
        </p:nvSpPr>
        <p:spPr>
          <a:xfrm>
            <a:off x="2336718" y="3230039"/>
            <a:ext cx="914400" cy="2695749"/>
          </a:xfrm>
          <a:prstGeom prst="roundRect">
            <a:avLst/>
          </a:prstGeom>
          <a:solidFill>
            <a:schemeClr val="bg1"/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ADFBE-77B9-4FEA-AF73-05C3DA54336E}"/>
              </a:ext>
            </a:extLst>
          </p:cNvPr>
          <p:cNvSpPr txBox="1"/>
          <p:nvPr/>
        </p:nvSpPr>
        <p:spPr>
          <a:xfrm>
            <a:off x="2420393" y="5890721"/>
            <a:ext cx="919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Product</a:t>
            </a:r>
          </a:p>
          <a:p>
            <a:r>
              <a:rPr lang="en-US" dirty="0">
                <a:solidFill>
                  <a:srgbClr val="FF0000"/>
                </a:solidFill>
              </a:rPr>
              <a:t>Backlog</a:t>
            </a:r>
          </a:p>
          <a:p>
            <a:r>
              <a:rPr lang="en-US" dirty="0">
                <a:solidFill>
                  <a:srgbClr val="FF0000"/>
                </a:solidFill>
              </a:rPr>
              <a:t>(queue)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884287-61D1-4667-B68C-0A276DCB1962}"/>
              </a:ext>
            </a:extLst>
          </p:cNvPr>
          <p:cNvSpPr/>
          <p:nvPr/>
        </p:nvSpPr>
        <p:spPr>
          <a:xfrm>
            <a:off x="6611389" y="1492219"/>
            <a:ext cx="914400" cy="91489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FBF84-B165-4C4D-8F61-339F8C6B87F2}"/>
              </a:ext>
            </a:extLst>
          </p:cNvPr>
          <p:cNvSpPr txBox="1"/>
          <p:nvPr/>
        </p:nvSpPr>
        <p:spPr>
          <a:xfrm>
            <a:off x="6059734" y="2464536"/>
            <a:ext cx="2408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commits to User Stories: This creates</a:t>
            </a:r>
          </a:p>
          <a:p>
            <a:r>
              <a:rPr lang="en-US" dirty="0"/>
              <a:t>The “Iteration</a:t>
            </a:r>
          </a:p>
          <a:p>
            <a:r>
              <a:rPr lang="en-US" dirty="0"/>
              <a:t>Backlog”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20993-74AD-43FB-9D35-3C633E308B5E}"/>
              </a:ext>
            </a:extLst>
          </p:cNvPr>
          <p:cNvSpPr txBox="1"/>
          <p:nvPr/>
        </p:nvSpPr>
        <p:spPr>
          <a:xfrm>
            <a:off x="2939865" y="1731250"/>
            <a:ext cx="3191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During Iteration commit Scrum team  “pops” User Stories off of the top of the prioritized product backlog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3BD898-B8D1-4245-B320-6CA3709A82AA}"/>
              </a:ext>
            </a:extLst>
          </p:cNvPr>
          <p:cNvSpPr/>
          <p:nvPr/>
        </p:nvSpPr>
        <p:spPr>
          <a:xfrm rot="20748818">
            <a:off x="7631267" y="1508540"/>
            <a:ext cx="422864" cy="30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4B9F88-19CE-4C22-9CD5-2F0D595EAD56}"/>
              </a:ext>
            </a:extLst>
          </p:cNvPr>
          <p:cNvSpPr/>
          <p:nvPr/>
        </p:nvSpPr>
        <p:spPr>
          <a:xfrm>
            <a:off x="6039501" y="1464580"/>
            <a:ext cx="4638261" cy="3988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051C0-640C-4448-8BEA-CC49759A379B}"/>
              </a:ext>
            </a:extLst>
          </p:cNvPr>
          <p:cNvSpPr txBox="1"/>
          <p:nvPr/>
        </p:nvSpPr>
        <p:spPr>
          <a:xfrm>
            <a:off x="8134040" y="1512346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Code/Unit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001D5-12A2-4B48-9A45-35D8AA4CC66E}"/>
              </a:ext>
            </a:extLst>
          </p:cNvPr>
          <p:cNvSpPr txBox="1"/>
          <p:nvPr/>
        </p:nvSpPr>
        <p:spPr>
          <a:xfrm>
            <a:off x="7816106" y="3259464"/>
            <a:ext cx="123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Stand</a:t>
            </a:r>
          </a:p>
          <a:p>
            <a:r>
              <a:rPr lang="en-US" dirty="0"/>
              <a:t> Up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D9DEC1-12FE-4003-9E90-B405C95C228D}"/>
              </a:ext>
            </a:extLst>
          </p:cNvPr>
          <p:cNvSpPr/>
          <p:nvPr/>
        </p:nvSpPr>
        <p:spPr>
          <a:xfrm>
            <a:off x="7666139" y="3142024"/>
            <a:ext cx="1384986" cy="7637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1ABB9-2768-42DA-823E-B7403117F08D}"/>
              </a:ext>
            </a:extLst>
          </p:cNvPr>
          <p:cNvSpPr txBox="1"/>
          <p:nvPr/>
        </p:nvSpPr>
        <p:spPr>
          <a:xfrm>
            <a:off x="8589101" y="4899488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0066D-8C65-4808-9701-2B0BD59D2980}"/>
              </a:ext>
            </a:extLst>
          </p:cNvPr>
          <p:cNvSpPr txBox="1"/>
          <p:nvPr/>
        </p:nvSpPr>
        <p:spPr>
          <a:xfrm>
            <a:off x="6555644" y="47181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Retrospective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06FAD7-CC57-4FAE-B9D9-68F0FD712F63}"/>
              </a:ext>
            </a:extLst>
          </p:cNvPr>
          <p:cNvSpPr/>
          <p:nvPr/>
        </p:nvSpPr>
        <p:spPr>
          <a:xfrm>
            <a:off x="8819638" y="5278652"/>
            <a:ext cx="1794275" cy="30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EC522-A66B-4793-8879-96208124C348}"/>
              </a:ext>
            </a:extLst>
          </p:cNvPr>
          <p:cNvSpPr txBox="1"/>
          <p:nvPr/>
        </p:nvSpPr>
        <p:spPr>
          <a:xfrm>
            <a:off x="9624579" y="5493710"/>
            <a:ext cx="2087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working into Production ASAP</a:t>
            </a:r>
          </a:p>
          <a:p>
            <a:r>
              <a:rPr lang="en-US" dirty="0"/>
              <a:t>(not linked to Scrum cycle)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B13BE86-A6CC-4886-BA1C-41541085CB02}"/>
              </a:ext>
            </a:extLst>
          </p:cNvPr>
          <p:cNvSpPr/>
          <p:nvPr/>
        </p:nvSpPr>
        <p:spPr>
          <a:xfrm>
            <a:off x="1255576" y="4585574"/>
            <a:ext cx="1105392" cy="385701"/>
          </a:xfrm>
          <a:prstGeom prst="rightArrow">
            <a:avLst>
              <a:gd name="adj1" fmla="val 37141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36D9E-C8A1-448D-A43F-A62489F9EDD9}"/>
              </a:ext>
            </a:extLst>
          </p:cNvPr>
          <p:cNvSpPr txBox="1"/>
          <p:nvPr/>
        </p:nvSpPr>
        <p:spPr>
          <a:xfrm>
            <a:off x="113878" y="2406373"/>
            <a:ext cx="23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PO creates User Stories to support Business Needs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33AE2EA-9CB4-42FB-B4C6-5E57F99D4D63}"/>
              </a:ext>
            </a:extLst>
          </p:cNvPr>
          <p:cNvSpPr/>
          <p:nvPr/>
        </p:nvSpPr>
        <p:spPr>
          <a:xfrm rot="10800000">
            <a:off x="7935767" y="5063319"/>
            <a:ext cx="422864" cy="30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31BA82D-6AD0-43B4-A257-8EC1ED847B7A}"/>
              </a:ext>
            </a:extLst>
          </p:cNvPr>
          <p:cNvSpPr/>
          <p:nvPr/>
        </p:nvSpPr>
        <p:spPr>
          <a:xfrm rot="5735757">
            <a:off x="10250232" y="3701966"/>
            <a:ext cx="422864" cy="296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AF4316-27B1-4D4B-981A-B22FE7943B92}"/>
              </a:ext>
            </a:extLst>
          </p:cNvPr>
          <p:cNvSpPr txBox="1"/>
          <p:nvPr/>
        </p:nvSpPr>
        <p:spPr>
          <a:xfrm>
            <a:off x="4745603" y="443838"/>
            <a:ext cx="2268378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dirty="0"/>
              <a:t>© 2023 Brian </a:t>
            </a:r>
            <a:r>
              <a:rPr lang="en-US" sz="1600" dirty="0" err="1"/>
              <a:t>Vanderjack</a:t>
            </a:r>
            <a:endParaRPr lang="en-US" sz="1600" dirty="0" err="1"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DE4AF89-BDF5-4C39-9937-06E8C750CFAF}"/>
              </a:ext>
            </a:extLst>
          </p:cNvPr>
          <p:cNvSpPr/>
          <p:nvPr/>
        </p:nvSpPr>
        <p:spPr>
          <a:xfrm>
            <a:off x="2459001" y="3375634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B94CBD6-CF9E-4190-A28F-05913A26C619}"/>
              </a:ext>
            </a:extLst>
          </p:cNvPr>
          <p:cNvSpPr/>
          <p:nvPr/>
        </p:nvSpPr>
        <p:spPr>
          <a:xfrm>
            <a:off x="2459000" y="3536076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8443C1A-9CCA-475A-B119-31DE6DFA6549}"/>
              </a:ext>
            </a:extLst>
          </p:cNvPr>
          <p:cNvSpPr/>
          <p:nvPr/>
        </p:nvSpPr>
        <p:spPr>
          <a:xfrm>
            <a:off x="2466965" y="3695655"/>
            <a:ext cx="653281" cy="11737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105FAEB-3AE2-45B0-B492-B883A73C740B}"/>
              </a:ext>
            </a:extLst>
          </p:cNvPr>
          <p:cNvSpPr/>
          <p:nvPr/>
        </p:nvSpPr>
        <p:spPr>
          <a:xfrm>
            <a:off x="2478368" y="3855050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A50178-F236-4A79-BF9C-86047537D7DD}"/>
              </a:ext>
            </a:extLst>
          </p:cNvPr>
          <p:cNvSpPr/>
          <p:nvPr/>
        </p:nvSpPr>
        <p:spPr>
          <a:xfrm>
            <a:off x="2478367" y="4064230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0850128-22DA-43BC-93A3-558BC4F11C50}"/>
              </a:ext>
            </a:extLst>
          </p:cNvPr>
          <p:cNvSpPr/>
          <p:nvPr/>
        </p:nvSpPr>
        <p:spPr>
          <a:xfrm>
            <a:off x="2490314" y="4213981"/>
            <a:ext cx="653281" cy="11737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FA31C9-7B71-449E-975C-A310F144D956}"/>
              </a:ext>
            </a:extLst>
          </p:cNvPr>
          <p:cNvGrpSpPr/>
          <p:nvPr/>
        </p:nvGrpSpPr>
        <p:grpSpPr>
          <a:xfrm>
            <a:off x="6711663" y="1570962"/>
            <a:ext cx="661246" cy="437392"/>
            <a:chOff x="2330671" y="3678368"/>
            <a:chExt cx="661246" cy="437392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FC3F8B8-AE8C-4638-87BA-4B45B064BDA7}"/>
                </a:ext>
              </a:extLst>
            </p:cNvPr>
            <p:cNvSpPr/>
            <p:nvPr/>
          </p:nvSpPr>
          <p:spPr>
            <a:xfrm>
              <a:off x="2330672" y="3678368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BDD0F3-3894-4C1E-8F25-42D51969591E}"/>
                </a:ext>
              </a:extLst>
            </p:cNvPr>
            <p:cNvSpPr/>
            <p:nvPr/>
          </p:nvSpPr>
          <p:spPr>
            <a:xfrm>
              <a:off x="2330671" y="3838810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091C4B4-9398-4901-A0E7-5F5B5257D01A}"/>
                </a:ext>
              </a:extLst>
            </p:cNvPr>
            <p:cNvSpPr/>
            <p:nvPr/>
          </p:nvSpPr>
          <p:spPr>
            <a:xfrm>
              <a:off x="2338636" y="3998389"/>
              <a:ext cx="653281" cy="117371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20202C4-7224-41AB-A3C3-7AAA366578C2}"/>
              </a:ext>
            </a:extLst>
          </p:cNvPr>
          <p:cNvGrpSpPr/>
          <p:nvPr/>
        </p:nvGrpSpPr>
        <p:grpSpPr>
          <a:xfrm>
            <a:off x="2509423" y="4830730"/>
            <a:ext cx="661246" cy="437392"/>
            <a:chOff x="2330671" y="3678368"/>
            <a:chExt cx="661246" cy="43739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7C06AE-3DD3-4886-9A43-6CC9DE05AA69}"/>
                </a:ext>
              </a:extLst>
            </p:cNvPr>
            <p:cNvSpPr/>
            <p:nvPr/>
          </p:nvSpPr>
          <p:spPr>
            <a:xfrm>
              <a:off x="2330672" y="3678368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9190023-8456-443A-B3BA-C34427FD5853}"/>
                </a:ext>
              </a:extLst>
            </p:cNvPr>
            <p:cNvSpPr/>
            <p:nvPr/>
          </p:nvSpPr>
          <p:spPr>
            <a:xfrm>
              <a:off x="2330671" y="3838810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182836A-91CE-4D30-A071-A02BC2B188B5}"/>
                </a:ext>
              </a:extLst>
            </p:cNvPr>
            <p:cNvSpPr/>
            <p:nvPr/>
          </p:nvSpPr>
          <p:spPr>
            <a:xfrm>
              <a:off x="2338636" y="3998389"/>
              <a:ext cx="653281" cy="117371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5F8D8E-DE0A-4924-96EF-41B1CCCF7F0A}"/>
              </a:ext>
            </a:extLst>
          </p:cNvPr>
          <p:cNvGrpSpPr/>
          <p:nvPr/>
        </p:nvGrpSpPr>
        <p:grpSpPr>
          <a:xfrm>
            <a:off x="2505440" y="4352995"/>
            <a:ext cx="661246" cy="437392"/>
            <a:chOff x="2330671" y="3678368"/>
            <a:chExt cx="661246" cy="43739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5E87763-7573-4486-B9F5-41286ECD34EA}"/>
                </a:ext>
              </a:extLst>
            </p:cNvPr>
            <p:cNvSpPr/>
            <p:nvPr/>
          </p:nvSpPr>
          <p:spPr>
            <a:xfrm>
              <a:off x="2330672" y="3678368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2D74FBC-0027-4C35-B3D8-955E854CEC5A}"/>
                </a:ext>
              </a:extLst>
            </p:cNvPr>
            <p:cNvSpPr/>
            <p:nvPr/>
          </p:nvSpPr>
          <p:spPr>
            <a:xfrm>
              <a:off x="2330671" y="3838810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E6525C1-75E0-47F4-91BA-E852C775CC23}"/>
                </a:ext>
              </a:extLst>
            </p:cNvPr>
            <p:cNvSpPr/>
            <p:nvPr/>
          </p:nvSpPr>
          <p:spPr>
            <a:xfrm>
              <a:off x="2338636" y="3998389"/>
              <a:ext cx="653281" cy="117371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F86D37-D9CE-47B8-A1D0-91F5C6B87467}"/>
              </a:ext>
            </a:extLst>
          </p:cNvPr>
          <p:cNvGrpSpPr/>
          <p:nvPr/>
        </p:nvGrpSpPr>
        <p:grpSpPr>
          <a:xfrm>
            <a:off x="2513405" y="5326556"/>
            <a:ext cx="661246" cy="437392"/>
            <a:chOff x="2330671" y="3678368"/>
            <a:chExt cx="661246" cy="43739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BE77E29-9B0B-42C4-BABB-8CA3713A04FF}"/>
                </a:ext>
              </a:extLst>
            </p:cNvPr>
            <p:cNvSpPr/>
            <p:nvPr/>
          </p:nvSpPr>
          <p:spPr>
            <a:xfrm>
              <a:off x="2330672" y="3678368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1B6E8A1-5D8F-45D1-A7D6-140C22C7A6A2}"/>
                </a:ext>
              </a:extLst>
            </p:cNvPr>
            <p:cNvSpPr/>
            <p:nvPr/>
          </p:nvSpPr>
          <p:spPr>
            <a:xfrm>
              <a:off x="2330671" y="3838810"/>
              <a:ext cx="653281" cy="121073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01DA62-CF89-463C-856E-59780B7E6E26}"/>
                </a:ext>
              </a:extLst>
            </p:cNvPr>
            <p:cNvSpPr/>
            <p:nvPr/>
          </p:nvSpPr>
          <p:spPr>
            <a:xfrm>
              <a:off x="2338636" y="3998389"/>
              <a:ext cx="653281" cy="117371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E84710E4-2D05-4713-9A1F-C5AB871DA954}"/>
              </a:ext>
            </a:extLst>
          </p:cNvPr>
          <p:cNvSpPr/>
          <p:nvPr/>
        </p:nvSpPr>
        <p:spPr>
          <a:xfrm>
            <a:off x="6715646" y="2068128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0C440A8-614B-4A5C-B3E9-F7608BE8FBCF}"/>
              </a:ext>
            </a:extLst>
          </p:cNvPr>
          <p:cNvSpPr/>
          <p:nvPr/>
        </p:nvSpPr>
        <p:spPr>
          <a:xfrm>
            <a:off x="6715645" y="2228570"/>
            <a:ext cx="653281" cy="12107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77C896C2-0CCC-49F0-8F5E-CCE38AD420C8}"/>
              </a:ext>
            </a:extLst>
          </p:cNvPr>
          <p:cNvSpPr/>
          <p:nvPr/>
        </p:nvSpPr>
        <p:spPr>
          <a:xfrm rot="1982639">
            <a:off x="9384570" y="1840327"/>
            <a:ext cx="422864" cy="296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AD715D-3786-4020-8F92-3ACCC2ECA045}"/>
              </a:ext>
            </a:extLst>
          </p:cNvPr>
          <p:cNvSpPr txBox="1"/>
          <p:nvPr/>
        </p:nvSpPr>
        <p:spPr>
          <a:xfrm>
            <a:off x="9490694" y="2098484"/>
            <a:ext cx="2408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Miscellaneous post-unit-testing like: Integration Testing,</a:t>
            </a:r>
          </a:p>
          <a:p>
            <a:r>
              <a:rPr lang="en-US" dirty="0"/>
              <a:t>Capacity Testing, </a:t>
            </a:r>
          </a:p>
          <a:p>
            <a:r>
              <a:rPr lang="en-US" dirty="0"/>
              <a:t>Regression Testing, etc.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171B4C35-923E-4819-BBFF-9270776668C6}"/>
              </a:ext>
            </a:extLst>
          </p:cNvPr>
          <p:cNvSpPr/>
          <p:nvPr/>
        </p:nvSpPr>
        <p:spPr>
          <a:xfrm rot="10800000">
            <a:off x="3369281" y="5180193"/>
            <a:ext cx="753524" cy="38277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A1180B-05A1-42A5-BC11-C26859260E4B}"/>
              </a:ext>
            </a:extLst>
          </p:cNvPr>
          <p:cNvSpPr txBox="1"/>
          <p:nvPr/>
        </p:nvSpPr>
        <p:spPr>
          <a:xfrm>
            <a:off x="4276649" y="4967391"/>
            <a:ext cx="207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Backlog </a:t>
            </a:r>
          </a:p>
          <a:p>
            <a:r>
              <a:rPr lang="en-US" dirty="0">
                <a:solidFill>
                  <a:srgbClr val="00B050"/>
                </a:solidFill>
              </a:rPr>
              <a:t>Refinement (by dev/test)</a:t>
            </a:r>
          </a:p>
        </p:txBody>
      </p:sp>
      <p:sp>
        <p:nvSpPr>
          <p:cNvPr id="68" name="Arrow: Right 74">
            <a:extLst>
              <a:ext uri="{FF2B5EF4-FFF2-40B4-BE49-F238E27FC236}">
                <a16:creationId xmlns:a16="http://schemas.microsoft.com/office/drawing/2014/main" id="{1CED6E2E-6D36-E741-BB5F-D6EF2100CDFF}"/>
              </a:ext>
            </a:extLst>
          </p:cNvPr>
          <p:cNvSpPr/>
          <p:nvPr/>
        </p:nvSpPr>
        <p:spPr>
          <a:xfrm rot="11679698">
            <a:off x="3307549" y="5839755"/>
            <a:ext cx="1026852" cy="368294"/>
          </a:xfrm>
          <a:prstGeom prst="rightArrow">
            <a:avLst>
              <a:gd name="adj1" fmla="val 56692"/>
              <a:gd name="adj2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A0EF57-17E1-214A-8508-809E9C6AB809}"/>
              </a:ext>
            </a:extLst>
          </p:cNvPr>
          <p:cNvSpPr txBox="1"/>
          <p:nvPr/>
        </p:nvSpPr>
        <p:spPr>
          <a:xfrm>
            <a:off x="17507" y="3935716"/>
            <a:ext cx="140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New USs to get unfinished work from previous sprints done.</a:t>
            </a:r>
          </a:p>
        </p:txBody>
      </p:sp>
      <p:sp>
        <p:nvSpPr>
          <p:cNvPr id="76" name="Arrow: Right 19">
            <a:extLst>
              <a:ext uri="{FF2B5EF4-FFF2-40B4-BE49-F238E27FC236}">
                <a16:creationId xmlns:a16="http://schemas.microsoft.com/office/drawing/2014/main" id="{224751BD-59DF-7840-ACDE-95433FBD24DF}"/>
              </a:ext>
            </a:extLst>
          </p:cNvPr>
          <p:cNvSpPr/>
          <p:nvPr/>
        </p:nvSpPr>
        <p:spPr>
          <a:xfrm rot="19974708">
            <a:off x="1407167" y="5870108"/>
            <a:ext cx="919932" cy="36594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E0859F2-9971-C64C-829D-09C657AA057C}"/>
              </a:ext>
            </a:extLst>
          </p:cNvPr>
          <p:cNvSpPr txBox="1"/>
          <p:nvPr/>
        </p:nvSpPr>
        <p:spPr>
          <a:xfrm>
            <a:off x="609417" y="6172666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991FF-171A-6F47-9645-722C0C995942}"/>
              </a:ext>
            </a:extLst>
          </p:cNvPr>
          <p:cNvSpPr txBox="1"/>
          <p:nvPr/>
        </p:nvSpPr>
        <p:spPr>
          <a:xfrm>
            <a:off x="7229706" y="5805864"/>
            <a:ext cx="2099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</a:t>
            </a:r>
          </a:p>
          <a:p>
            <a:r>
              <a:rPr lang="en-US" dirty="0"/>
              <a:t>US =User Story</a:t>
            </a:r>
          </a:p>
          <a:p>
            <a:r>
              <a:rPr lang="en-US" dirty="0"/>
              <a:t>PO = Product Owner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DE24CE-525B-164C-9821-8E945B10400D}"/>
              </a:ext>
            </a:extLst>
          </p:cNvPr>
          <p:cNvSpPr/>
          <p:nvPr/>
        </p:nvSpPr>
        <p:spPr>
          <a:xfrm>
            <a:off x="6968848" y="5785818"/>
            <a:ext cx="2460413" cy="1007992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21">
            <a:extLst>
              <a:ext uri="{FF2B5EF4-FFF2-40B4-BE49-F238E27FC236}">
                <a16:creationId xmlns:a16="http://schemas.microsoft.com/office/drawing/2014/main" id="{6EDEE48B-9426-1042-9457-D7CBC5969F9E}"/>
              </a:ext>
            </a:extLst>
          </p:cNvPr>
          <p:cNvSpPr/>
          <p:nvPr/>
        </p:nvSpPr>
        <p:spPr>
          <a:xfrm rot="14347926">
            <a:off x="6480199" y="4147146"/>
            <a:ext cx="422864" cy="30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19">
            <a:extLst>
              <a:ext uri="{FF2B5EF4-FFF2-40B4-BE49-F238E27FC236}">
                <a16:creationId xmlns:a16="http://schemas.microsoft.com/office/drawing/2014/main" id="{2751FA2E-9511-1142-8FBD-54ADFD30EFF5}"/>
              </a:ext>
            </a:extLst>
          </p:cNvPr>
          <p:cNvSpPr/>
          <p:nvPr/>
        </p:nvSpPr>
        <p:spPr>
          <a:xfrm rot="2026557">
            <a:off x="1038676" y="3555551"/>
            <a:ext cx="1455540" cy="343416"/>
          </a:xfrm>
          <a:prstGeom prst="rightArrow">
            <a:avLst>
              <a:gd name="adj1" fmla="val 41889"/>
              <a:gd name="adj2" fmla="val 50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1393D7-F845-AF4F-9BEA-5E585360251F}"/>
              </a:ext>
            </a:extLst>
          </p:cNvPr>
          <p:cNvSpPr txBox="1"/>
          <p:nvPr/>
        </p:nvSpPr>
        <p:spPr>
          <a:xfrm>
            <a:off x="4283091" y="5952497"/>
            <a:ext cx="151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 prioritizes Product Backlog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FA64C7-AA03-9E44-A7C7-DA86004FBD40}"/>
              </a:ext>
            </a:extLst>
          </p:cNvPr>
          <p:cNvSpPr/>
          <p:nvPr/>
        </p:nvSpPr>
        <p:spPr>
          <a:xfrm>
            <a:off x="3731768" y="3375635"/>
            <a:ext cx="2101939" cy="3441376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5C93CB-93B9-3F4A-82A2-A9B716FE14EC}"/>
              </a:ext>
            </a:extLst>
          </p:cNvPr>
          <p:cNvSpPr/>
          <p:nvPr/>
        </p:nvSpPr>
        <p:spPr>
          <a:xfrm>
            <a:off x="50659" y="1738344"/>
            <a:ext cx="2087926" cy="5031945"/>
          </a:xfrm>
          <a:prstGeom prst="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BADF06D3-4AAC-AB4B-80B2-2F42512780D1}"/>
              </a:ext>
            </a:extLst>
          </p:cNvPr>
          <p:cNvSpPr/>
          <p:nvPr/>
        </p:nvSpPr>
        <p:spPr>
          <a:xfrm>
            <a:off x="3335991" y="3399192"/>
            <a:ext cx="426089" cy="59472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32134D-FCF0-904D-964F-FBD157C6A9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805670" y="1949668"/>
            <a:ext cx="2805719" cy="17514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63C0215-21C0-324E-8A68-D66EDEF4951C}"/>
              </a:ext>
            </a:extLst>
          </p:cNvPr>
          <p:cNvSpPr txBox="1"/>
          <p:nvPr/>
        </p:nvSpPr>
        <p:spPr>
          <a:xfrm>
            <a:off x="377523" y="1750921"/>
            <a:ext cx="152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Build Product </a:t>
            </a:r>
          </a:p>
          <a:p>
            <a:r>
              <a:rPr lang="en-US" b="1" u="sng" dirty="0">
                <a:solidFill>
                  <a:srgbClr val="002060"/>
                </a:solidFill>
              </a:rPr>
              <a:t>Backlog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AFC39C-1DBC-C844-94A7-1A56B830B698}"/>
              </a:ext>
            </a:extLst>
          </p:cNvPr>
          <p:cNvSpPr/>
          <p:nvPr/>
        </p:nvSpPr>
        <p:spPr>
          <a:xfrm>
            <a:off x="4122805" y="3417899"/>
            <a:ext cx="2648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Process Product </a:t>
            </a:r>
          </a:p>
          <a:p>
            <a:r>
              <a:rPr lang="en-US" b="1" u="sng" dirty="0">
                <a:solidFill>
                  <a:srgbClr val="00B050"/>
                </a:solidFill>
              </a:rPr>
              <a:t>Backlog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702E9F-B544-0640-8842-53B356E86C36}"/>
              </a:ext>
            </a:extLst>
          </p:cNvPr>
          <p:cNvSpPr txBox="1"/>
          <p:nvPr/>
        </p:nvSpPr>
        <p:spPr>
          <a:xfrm>
            <a:off x="202304" y="767733"/>
            <a:ext cx="509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Product Backlog Handling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1A8038-278F-FA41-8B5C-76573B0DB71F}"/>
              </a:ext>
            </a:extLst>
          </p:cNvPr>
          <p:cNvCxnSpPr>
            <a:cxnSpLocks/>
          </p:cNvCxnSpPr>
          <p:nvPr/>
        </p:nvCxnSpPr>
        <p:spPr>
          <a:xfrm flipH="1">
            <a:off x="5951870" y="933446"/>
            <a:ext cx="33511" cy="57398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78303A5-0E9A-2541-A99F-66127CAC97A7}"/>
              </a:ext>
            </a:extLst>
          </p:cNvPr>
          <p:cNvSpPr txBox="1"/>
          <p:nvPr/>
        </p:nvSpPr>
        <p:spPr>
          <a:xfrm>
            <a:off x="7647754" y="503631"/>
            <a:ext cx="1842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Iteration</a:t>
            </a:r>
          </a:p>
          <a:p>
            <a:r>
              <a:rPr lang="en-US" dirty="0"/>
              <a:t>    (scrum cycle)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451448-4BFE-B140-A8BD-FC77809BA8CA}"/>
              </a:ext>
            </a:extLst>
          </p:cNvPr>
          <p:cNvSpPr txBox="1"/>
          <p:nvPr/>
        </p:nvSpPr>
        <p:spPr>
          <a:xfrm>
            <a:off x="4097968" y="4045791"/>
            <a:ext cx="207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Dev Team</a:t>
            </a:r>
          </a:p>
          <a:p>
            <a:r>
              <a:rPr lang="en-US" dirty="0">
                <a:solidFill>
                  <a:srgbClr val="00B050"/>
                </a:solidFill>
              </a:rPr>
              <a:t>Assigns Story </a:t>
            </a:r>
          </a:p>
          <a:p>
            <a:r>
              <a:rPr lang="en-US" dirty="0">
                <a:solidFill>
                  <a:srgbClr val="00B050"/>
                </a:solidFill>
              </a:rPr>
              <a:t>Points</a:t>
            </a:r>
          </a:p>
        </p:txBody>
      </p:sp>
      <p:sp>
        <p:nvSpPr>
          <p:cNvPr id="78" name="Arrow: Right 74">
            <a:extLst>
              <a:ext uri="{FF2B5EF4-FFF2-40B4-BE49-F238E27FC236}">
                <a16:creationId xmlns:a16="http://schemas.microsoft.com/office/drawing/2014/main" id="{59F59D33-ECB4-E541-AF44-52F6E47C3B68}"/>
              </a:ext>
            </a:extLst>
          </p:cNvPr>
          <p:cNvSpPr/>
          <p:nvPr/>
        </p:nvSpPr>
        <p:spPr>
          <a:xfrm rot="10800000">
            <a:off x="3326890" y="4193169"/>
            <a:ext cx="753524" cy="38277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49453B-3670-D94B-A933-E58EE08139B8}"/>
              </a:ext>
            </a:extLst>
          </p:cNvPr>
          <p:cNvSpPr txBox="1"/>
          <p:nvPr/>
        </p:nvSpPr>
        <p:spPr>
          <a:xfrm>
            <a:off x="9429261" y="3965119"/>
            <a:ext cx="25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Owner approves</a:t>
            </a:r>
          </a:p>
          <a:p>
            <a:r>
              <a:rPr lang="en-US" dirty="0"/>
              <a:t>Work products (ASAP)</a:t>
            </a:r>
          </a:p>
        </p:txBody>
      </p:sp>
      <p:sp>
        <p:nvSpPr>
          <p:cNvPr id="86" name="Arrow: Right 22">
            <a:extLst>
              <a:ext uri="{FF2B5EF4-FFF2-40B4-BE49-F238E27FC236}">
                <a16:creationId xmlns:a16="http://schemas.microsoft.com/office/drawing/2014/main" id="{40BDA1FE-C58A-5544-998C-BAC96107D33A}"/>
              </a:ext>
            </a:extLst>
          </p:cNvPr>
          <p:cNvSpPr/>
          <p:nvPr/>
        </p:nvSpPr>
        <p:spPr>
          <a:xfrm rot="8201545">
            <a:off x="9663835" y="4660706"/>
            <a:ext cx="422864" cy="28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F502-7F51-4738-BBE5-ECCA5201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Events: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4DF3-16D3-415A-A91A-C847F7F5F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Once per iteration</a:t>
            </a:r>
          </a:p>
          <a:p>
            <a:r>
              <a:rPr lang="en-US" dirty="0"/>
              <a:t>It is a time to:</a:t>
            </a:r>
          </a:p>
          <a:p>
            <a:pPr lvl="1"/>
            <a:r>
              <a:rPr lang="en-US" dirty="0"/>
              <a:t>Show off all the completed work to the Product Owner at one time</a:t>
            </a:r>
          </a:p>
          <a:p>
            <a:pPr lvl="1"/>
            <a:r>
              <a:rPr lang="en-US" dirty="0"/>
              <a:t>Get any last minute approvals</a:t>
            </a:r>
          </a:p>
          <a:p>
            <a:pPr lvl="1"/>
            <a:r>
              <a:rPr lang="en-US" dirty="0"/>
              <a:t>Product owner could get some new ideas</a:t>
            </a:r>
          </a:p>
          <a:p>
            <a:r>
              <a:rPr lang="en-US" dirty="0"/>
              <a:t>It is best if the Team holds a practice Demonstration before the actual Demonstration to work out any last minute kinks before the Product Owner sees them at the actual Demonstration</a:t>
            </a:r>
          </a:p>
          <a:p>
            <a:r>
              <a:rPr lang="en-US" dirty="0"/>
              <a:t>This may stimulate new ideas in the Product Owner’s mind.</a:t>
            </a:r>
          </a:p>
          <a:p>
            <a:r>
              <a:rPr lang="en-US" dirty="0"/>
              <a:t>Time boxed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C23F3-FC2E-4E99-8A32-86B43370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42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9C78-4E12-4C88-A7C5-CB81EB4C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Events: Daily Standup (DSU)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8B57-C9A0-4F6E-BFE6-41A64960F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Daily</a:t>
            </a:r>
          </a:p>
          <a:p>
            <a:r>
              <a:rPr lang="en-US" dirty="0"/>
              <a:t>Same time</a:t>
            </a:r>
          </a:p>
          <a:p>
            <a:r>
              <a:rPr lang="en-US" dirty="0"/>
              <a:t>Same duration 15 minutes Daily Stand Up + 15 minutes for issues</a:t>
            </a:r>
          </a:p>
          <a:p>
            <a:r>
              <a:rPr lang="en-US" dirty="0"/>
              <a:t>Can schedule to meet at another time for more involved issues</a:t>
            </a:r>
          </a:p>
          <a:p>
            <a:r>
              <a:rPr lang="en-US" dirty="0"/>
              <a:t>The agenda for each person is: “What I did yesterday”/”What I’ll do today”/”Any impediments”</a:t>
            </a:r>
          </a:p>
          <a:p>
            <a:r>
              <a:rPr lang="en-US" dirty="0"/>
              <a:t>For a face-to-face environment, team members actually stand for the entire DSU</a:t>
            </a:r>
          </a:p>
          <a:p>
            <a:r>
              <a:rPr lang="en-US" dirty="0"/>
              <a:t>Keeps everyone up to date as to what the team is doing (transparency)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DF2D-3F2F-4774-8171-5CD54E69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14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51A9-BA36-4DA5-9D01-E1153E165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Iteration </a:t>
            </a:r>
            <a:r>
              <a:rPr lang="en-US" dirty="0"/>
              <a:t>Events: 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F7F36-C3FB-4EEE-8741-CC465BDBA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went right</a:t>
            </a:r>
          </a:p>
          <a:p>
            <a:r>
              <a:rPr lang="en-US" dirty="0"/>
              <a:t>What could be improved next time</a:t>
            </a:r>
          </a:p>
          <a:p>
            <a:r>
              <a:rPr lang="en-US" dirty="0"/>
              <a:t>Best if improvement items are within team’s control</a:t>
            </a:r>
          </a:p>
          <a:p>
            <a:r>
              <a:rPr lang="en-US" dirty="0"/>
              <a:t>Good focus points: Quality, scope, relationships, commitments (kept and missed), processes, tools etc.</a:t>
            </a:r>
          </a:p>
          <a:p>
            <a:r>
              <a:rPr lang="en-US" dirty="0"/>
              <a:t>Should NEVER be used to punish people for mistakes!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5F54-7420-46E7-9960-29C4DC32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5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7E35-E623-428B-B2E7-BFAAF77F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“Done” &amp; “Done-Done”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634F8-D1EE-4011-9760-39E5E2F9A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team defines what done (a complete) user story is, in their social contract*.  Typically this will mean the coder and tester have completed their work, and the product owner has approved it.</a:t>
            </a:r>
          </a:p>
          <a:p>
            <a:r>
              <a:rPr lang="en-US" dirty="0"/>
              <a:t>“Done – Done” typically means the User Story was accepted by the product owner, </a:t>
            </a:r>
            <a:r>
              <a:rPr lang="en-US" u="sng" dirty="0"/>
              <a:t>and</a:t>
            </a:r>
            <a:r>
              <a:rPr lang="en-US" dirty="0"/>
              <a:t>, delivered into production.</a:t>
            </a:r>
          </a:p>
          <a:p>
            <a:r>
              <a:rPr lang="en-US" dirty="0"/>
              <a:t>Typically related to approval of acceptance criteria in User Story by Product Owner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DAC22-233C-409C-9572-B4BF80A8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606B1-7F89-834D-9B7A-7BB639BFA4DF}"/>
              </a:ext>
            </a:extLst>
          </p:cNvPr>
          <p:cNvSpPr txBox="1"/>
          <p:nvPr/>
        </p:nvSpPr>
        <p:spPr>
          <a:xfrm>
            <a:off x="1304364" y="5943491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*Good Scrum Teams create a “social contract” for themselves.  It defines their social norms (how they behave with respect to each other), coding standards, conflict negotiation process, etc.</a:t>
            </a:r>
          </a:p>
        </p:txBody>
      </p:sp>
    </p:spTree>
    <p:extLst>
      <p:ext uri="{BB962C8B-B14F-4D97-AF65-F5344CB8AC3E}">
        <p14:creationId xmlns:p14="http://schemas.microsoft.com/office/powerpoint/2010/main" val="319849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A9BB-8692-7D43-A3A2-746D6EEBE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foundation of Agile is found at….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249C3-AAC2-2E4C-8E5C-1F1236C8C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960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…. </a:t>
            </a:r>
            <a:r>
              <a:rPr lang="en-US" sz="4400" dirty="0" err="1"/>
              <a:t>AgileManifesto.org</a:t>
            </a:r>
            <a:r>
              <a:rPr lang="en-US" sz="4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BA4A-C2F9-A04C-A530-9BD12EB9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23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FBC5C6-FA51-884C-9FD4-5D767D6F0F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6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DAA33-D5AF-8A45-BF59-2C821F00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037" y="2373452"/>
            <a:ext cx="10515600" cy="1325563"/>
          </a:xfrm>
        </p:spPr>
        <p:txBody>
          <a:bodyPr/>
          <a:lstStyle/>
          <a:p>
            <a:r>
              <a:rPr lang="en-US" b="1" dirty="0"/>
              <a:t>Scaling Scrum &amp; Kanban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F0E00-A9EE-2147-BA78-6E8C6073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1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1CF43-D311-48F3-98A1-B3BC34A3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Scrum </a:t>
            </a:r>
            <a:r>
              <a:rPr lang="en-US" dirty="0"/>
              <a:t>of Scrums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42088-203B-47E7-9848-044293F5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Typically attended by scrum masters (but others are invited as needed)</a:t>
            </a:r>
          </a:p>
          <a:p>
            <a:r>
              <a:rPr lang="en-US" dirty="0"/>
              <a:t>This is the first layer and simplest way to start scaling Scrum.</a:t>
            </a:r>
          </a:p>
          <a:p>
            <a:r>
              <a:rPr lang="en-US" dirty="0"/>
              <a:t>Dependencies between Scrum Teams are discussed and resolved</a:t>
            </a:r>
          </a:p>
          <a:p>
            <a:r>
              <a:rPr lang="en-US" dirty="0"/>
              <a:t>Deal with issues that are faced by more than 1 team on an effort</a:t>
            </a:r>
          </a:p>
          <a:p>
            <a:r>
              <a:rPr lang="en-US" dirty="0"/>
              <a:t>Typically weekly or 2*week</a:t>
            </a:r>
            <a:endParaRPr lang="en-US" dirty="0">
              <a:cs typeface="Calibri"/>
            </a:endParaRPr>
          </a:p>
          <a:p>
            <a:r>
              <a:rPr lang="en-US" dirty="0"/>
              <a:t>Track cross-team impediment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189E0-F800-4DA0-8B2B-4A5BC8EA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943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51CA-F066-D949-9F90-414BE36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Scaled Agile Framework (SAFe) </a:t>
            </a:r>
            <a:br>
              <a:rPr lang="en-US" dirty="0"/>
            </a:br>
            <a:r>
              <a:rPr lang="en-US" sz="3100" u="sng" dirty="0"/>
              <a:t>(never on any exam in this course – it is a multi-day training class to understand SAFe)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3CFD4-C668-B840-B52C-EDCBCAD6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E1D8E-C764-554D-A875-08558A59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853642"/>
            <a:ext cx="7702550" cy="433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42A47-9306-6344-8F99-716C90134ED0}"/>
              </a:ext>
            </a:extLst>
          </p:cNvPr>
          <p:cNvSpPr txBox="1"/>
          <p:nvPr/>
        </p:nvSpPr>
        <p:spPr>
          <a:xfrm>
            <a:off x="3942080" y="6145132"/>
            <a:ext cx="267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ScaledAgileFramework.org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68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1A7C-1DE1-AC4B-86B5-D1733B3A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Kanban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A0599-DE85-9E40-A4A2-35D6DBF83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073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https://www.youtube.com/watch?v=rIaz-l1Kf8w</a:t>
            </a:r>
            <a:r>
              <a:rPr lang="en-US" dirty="0"/>
              <a:t>  (.5 M Views/5 min)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A5BD-A703-B047-953B-092E193C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A14AF-8677-AE46-A669-9B638C5A2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70" y="1238250"/>
            <a:ext cx="10541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62B5A-3467-174F-B2AA-DC188B4A6C97}"/>
              </a:ext>
            </a:extLst>
          </p:cNvPr>
          <p:cNvSpPr txBox="1"/>
          <p:nvPr/>
        </p:nvSpPr>
        <p:spPr>
          <a:xfrm>
            <a:off x="686570" y="5910998"/>
            <a:ext cx="56501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https://bit.ly/33Gf5Ny</a:t>
            </a:r>
            <a:r>
              <a:rPr lang="en-US" sz="2800" dirty="0"/>
              <a:t>     2.5 minutes</a:t>
            </a:r>
          </a:p>
          <a:p>
            <a:r>
              <a:rPr lang="en-US" sz="2800" dirty="0">
                <a:hlinkClick r:id="rId5"/>
              </a:rPr>
              <a:t>https://bit.ly/2UyzXlN</a:t>
            </a:r>
            <a:r>
              <a:rPr lang="en-US" sz="2800" dirty="0"/>
              <a:t>      7.5 minutes </a:t>
            </a:r>
          </a:p>
          <a:p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50C79-DC77-704F-BEF0-54DF9806F015}"/>
              </a:ext>
            </a:extLst>
          </p:cNvPr>
          <p:cNvSpPr/>
          <p:nvPr/>
        </p:nvSpPr>
        <p:spPr>
          <a:xfrm>
            <a:off x="686570" y="5477113"/>
            <a:ext cx="6890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https://www.youtube.com/watch?v=iVaFVa7HYj4</a:t>
            </a:r>
            <a:r>
              <a:rPr lang="en-US" dirty="0"/>
              <a:t>. 7 minutes (excellent)</a:t>
            </a:r>
          </a:p>
        </p:txBody>
      </p:sp>
    </p:spTree>
    <p:extLst>
      <p:ext uri="{BB962C8B-B14F-4D97-AF65-F5344CB8AC3E}">
        <p14:creationId xmlns:p14="http://schemas.microsoft.com/office/powerpoint/2010/main" val="471752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31C9-DEAB-5347-85D6-2921E24E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 Jenkins (just watch the first 4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A6E7-D076-7847-A97F-49840171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https://bit.ly/2QGqwzK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375BB-CB09-524D-BF64-0FAB033F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4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6486-8C4D-3944-A1E8-8B1F0CC8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280" y="2498725"/>
            <a:ext cx="10515600" cy="1325563"/>
          </a:xfrm>
        </p:spPr>
        <p:txBody>
          <a:bodyPr/>
          <a:lstStyle/>
          <a:p>
            <a:r>
              <a:rPr lang="en-US" dirty="0"/>
              <a:t>Done-Done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CA8C-1C00-0D49-967B-EF371E163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4527B-0F74-7E4C-B9C4-85C4FC9B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67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3BED-9458-E948-87BA-71578E9B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ScrumBan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BC9C-F1C9-F142-A9C0-7491195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</a:t>
            </a:r>
            <a:r>
              <a:rPr lang="en-US">
                <a:hlinkClick r:id="rId2"/>
              </a:rPr>
              <a:t>=fgT4AaKcBUA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01D7A-93B6-0842-BF82-786A459E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5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1CBFD3-3584-45C3-BDB8-26772244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3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F267B5-7BDC-4800-A8FF-9915CD7EDF65}"/>
              </a:ext>
            </a:extLst>
          </p:cNvPr>
          <p:cNvSpPr txBox="1"/>
          <p:nvPr/>
        </p:nvSpPr>
        <p:spPr>
          <a:xfrm flipH="1">
            <a:off x="182196" y="3930556"/>
            <a:ext cx="263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Class: Please memorize these values=&gt;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46D9-B032-44E3-B34E-78C078AE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B31EC-883B-A34D-99AB-B7DA0F47532D}"/>
              </a:ext>
            </a:extLst>
          </p:cNvPr>
          <p:cNvSpPr txBox="1"/>
          <p:nvPr/>
        </p:nvSpPr>
        <p:spPr>
          <a:xfrm flipH="1">
            <a:off x="182196" y="5180236"/>
            <a:ext cx="263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Class: The word is “Over” not instead of…this is very important=&gt;</a:t>
            </a:r>
          </a:p>
        </p:txBody>
      </p:sp>
    </p:spTree>
    <p:extLst>
      <p:ext uri="{BB962C8B-B14F-4D97-AF65-F5344CB8AC3E}">
        <p14:creationId xmlns:p14="http://schemas.microsoft.com/office/powerpoint/2010/main" val="15900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B1B7-41FC-254D-94D7-72C5100F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Manifesto restatement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5E1A3-F399-4C47-ACE6-68A63152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Individuals and interactions over processes and tools</a:t>
            </a:r>
          </a:p>
          <a:p>
            <a:r>
              <a:rPr lang="en-US" dirty="0"/>
              <a:t>Working software over comprehensive documentation</a:t>
            </a:r>
          </a:p>
          <a:p>
            <a:r>
              <a:rPr lang="en-US" dirty="0"/>
              <a:t>Customer collaboration over contract negotiations</a:t>
            </a:r>
            <a:endParaRPr lang="en-US" dirty="0">
              <a:cs typeface="Calibri"/>
            </a:endParaRPr>
          </a:p>
          <a:p>
            <a:r>
              <a:rPr lang="en-US" dirty="0"/>
              <a:t>Responding to change over following a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7B99E-1BB7-A447-93F9-C1ACF4A9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803-A306-4C20-B50C-508FB50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Behind the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1B81-4ED9-4D0C-9143-E2D524B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highest priority is to satisfy the customer</a:t>
            </a:r>
            <a:br>
              <a:rPr lang="en-US" dirty="0"/>
            </a:br>
            <a:r>
              <a:rPr lang="en-US" dirty="0"/>
              <a:t>through early and continuous delivery</a:t>
            </a:r>
            <a:br>
              <a:rPr lang="en-US" dirty="0"/>
            </a:br>
            <a:r>
              <a:rPr lang="en-US" dirty="0"/>
              <a:t>of valuable software.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B0AC7-9FA8-45D4-AF3F-AF56474F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FE7FF-31A0-4B76-AB5B-06B40C384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22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18708</TotalTime>
  <Words>2806</Words>
  <Application>Microsoft Office PowerPoint</Application>
  <PresentationFormat>Widescreen</PresentationFormat>
  <Paragraphs>410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Agile &amp; Scrum</vt:lpstr>
      <vt:lpstr>Introduction</vt:lpstr>
      <vt:lpstr>Why Agile?</vt:lpstr>
      <vt:lpstr>Agile Alliance</vt:lpstr>
      <vt:lpstr>Shift</vt:lpstr>
      <vt:lpstr>The foundation of Agile is found at….</vt:lpstr>
      <vt:lpstr>PowerPoint Presentation</vt:lpstr>
      <vt:lpstr>Manifesto restatement</vt:lpstr>
      <vt:lpstr>Principles Behind the Manifesto</vt:lpstr>
      <vt:lpstr>Principles Behind the Manifesto</vt:lpstr>
      <vt:lpstr>Principles Behind the Manifesto</vt:lpstr>
      <vt:lpstr>Principles Behind the Manifesto</vt:lpstr>
      <vt:lpstr>Principles Behind the Manifesto</vt:lpstr>
      <vt:lpstr>Principles Behind the Manifesto</vt:lpstr>
      <vt:lpstr>Principles Behind the Manifesto</vt:lpstr>
      <vt:lpstr>Principles Behind the Manifesto</vt:lpstr>
      <vt:lpstr>Principles Behind the Manifesto</vt:lpstr>
      <vt:lpstr>Principles Behind the Manifesto</vt:lpstr>
      <vt:lpstr>Principles Behind the Manifesto</vt:lpstr>
      <vt:lpstr>Principles Behind the Manifesto</vt:lpstr>
      <vt:lpstr>Summary 12 principles (slide 1 of 2)</vt:lpstr>
      <vt:lpstr>Summary 12 principles (slide 2 of 2)</vt:lpstr>
      <vt:lpstr>Empirical Process Control</vt:lpstr>
      <vt:lpstr>Empirical Process Control</vt:lpstr>
      <vt:lpstr>PowerPoint Presentation</vt:lpstr>
      <vt:lpstr>Agile is an umbrella for…</vt:lpstr>
      <vt:lpstr>Scrum Team Defined</vt:lpstr>
      <vt:lpstr>Main Ideas about a Scrum team</vt:lpstr>
      <vt:lpstr>Scrum Team has 3 parts (first of 3 slides)</vt:lpstr>
      <vt:lpstr>Scrum Team: Product Owner (1 of 3)</vt:lpstr>
      <vt:lpstr>Prioritization of User Stories</vt:lpstr>
      <vt:lpstr>Scrum Team (2 of 3): Development &amp; Test</vt:lpstr>
      <vt:lpstr>Scrum Team:  Scrum Master (3 of 3)</vt:lpstr>
      <vt:lpstr>Scrum Masters are “Servant Leaders”</vt:lpstr>
      <vt:lpstr>Scrum Masters are “leaders” not managers</vt:lpstr>
      <vt:lpstr>PowerPoint Presentation</vt:lpstr>
      <vt:lpstr>Leaders …</vt:lpstr>
      <vt:lpstr>Repositories &amp; User Stories</vt:lpstr>
      <vt:lpstr>2 User Story Repositories</vt:lpstr>
      <vt:lpstr>Product Backlog</vt:lpstr>
      <vt:lpstr>Refining the Backlog </vt:lpstr>
      <vt:lpstr>Iteration Backlog</vt:lpstr>
      <vt:lpstr>User Stories Content (VERY IMORTANT – Likely on the Exam): </vt:lpstr>
      <vt:lpstr>4 Things that compose a Story Point(derived from the video @ </vt:lpstr>
      <vt:lpstr>Story Points</vt:lpstr>
      <vt:lpstr>Story Points: Why?</vt:lpstr>
      <vt:lpstr>Burndown Chart</vt:lpstr>
      <vt:lpstr>User Stories Observations</vt:lpstr>
      <vt:lpstr>How to decompose User Stories (8 min)</vt:lpstr>
      <vt:lpstr>INVEST: A criteria for all User Stories </vt:lpstr>
      <vt:lpstr>Acceptance Criteria</vt:lpstr>
      <vt:lpstr>Agile Metrics</vt:lpstr>
      <vt:lpstr>The Scrum Process</vt:lpstr>
      <vt:lpstr>Scrum</vt:lpstr>
      <vt:lpstr>Scrum</vt:lpstr>
      <vt:lpstr>Integration Events: Demonstration</vt:lpstr>
      <vt:lpstr>Iteration Events: Daily Standup (DSU)</vt:lpstr>
      <vt:lpstr>Iteration Events: Retrospective</vt:lpstr>
      <vt:lpstr>Definition of “Done” &amp; “Done-Done”</vt:lpstr>
      <vt:lpstr>Scaling Scrum &amp; Kanban</vt:lpstr>
      <vt:lpstr>Scrum of Scrums</vt:lpstr>
      <vt:lpstr>Scaled Agile Framework (SAFe)  (never on any exam in this course – it is a multi-day training class to understand SAFe)</vt:lpstr>
      <vt:lpstr>Kanban</vt:lpstr>
      <vt:lpstr>What in Jenkins (just watch the first 4 minutes)</vt:lpstr>
      <vt:lpstr>Done-Done </vt:lpstr>
      <vt:lpstr>What is ScrumBan?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</dc:title>
  <dc:creator>Brian</dc:creator>
  <cp:lastModifiedBy>Brian Vanderjack</cp:lastModifiedBy>
  <cp:revision>339</cp:revision>
  <cp:lastPrinted>2020-07-27T16:01:14Z</cp:lastPrinted>
  <dcterms:created xsi:type="dcterms:W3CDTF">2018-03-11T13:13:34Z</dcterms:created>
  <dcterms:modified xsi:type="dcterms:W3CDTF">2023-11-29T01:15:25Z</dcterms:modified>
</cp:coreProperties>
</file>